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7772400" cy="10058400"/>
  <p:notesSz cx="7772400" cy="10058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818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295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BE6049-ED27-4280-820E-4DDD3E2FA5E9}" type="datetimeFigureOut">
              <a:rPr lang="en-US" smtClean="0"/>
              <a:t>8/27/2020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257300"/>
            <a:ext cx="2622550" cy="339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77875" y="4840288"/>
            <a:ext cx="6216650" cy="39608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53575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402138" y="9553575"/>
            <a:ext cx="3368675" cy="504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D989B-60D3-40A6-920E-B1E3DAA9EE7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842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8/27/2020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imcoreig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315B12D-4529-4E6C-A04B-8A05DF35FBED}"/>
              </a:ext>
            </a:extLst>
          </p:cNvPr>
          <p:cNvSpPr/>
          <p:nvPr/>
        </p:nvSpPr>
        <p:spPr>
          <a:xfrm>
            <a:off x="1050031" y="166053"/>
            <a:ext cx="6335822" cy="800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bject 9">
            <a:extLst>
              <a:ext uri="{FF2B5EF4-FFF2-40B4-BE49-F238E27FC236}">
                <a16:creationId xmlns:a16="http://schemas.microsoft.com/office/drawing/2014/main" id="{57E4BA22-1C79-4A73-ADC0-2B3A1AB14019}"/>
              </a:ext>
            </a:extLst>
          </p:cNvPr>
          <p:cNvSpPr txBox="1"/>
          <p:nvPr/>
        </p:nvSpPr>
        <p:spPr>
          <a:xfrm>
            <a:off x="1374153" y="296281"/>
            <a:ext cx="4382770" cy="527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LIFE INSURANCE POLICY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REVIEW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</a:pPr>
            <a:r>
              <a:rPr lang="en-US" sz="1200" cap="all" dirty="0">
                <a:solidFill>
                  <a:srgbClr val="FFFFFF"/>
                </a:solidFill>
                <a:latin typeface="Calibri"/>
                <a:cs typeface="Calibri"/>
              </a:rPr>
              <a:t>Inforce Policy Review </a:t>
            </a:r>
            <a:r>
              <a:rPr lang="en-US" sz="1200" b="1" i="1" cap="all" dirty="0" err="1">
                <a:solidFill>
                  <a:srgbClr val="FFFFFF"/>
                </a:solidFill>
                <a:latin typeface="Calibri"/>
                <a:cs typeface="Calibri"/>
              </a:rPr>
              <a:t>PREC</a:t>
            </a:r>
            <a:r>
              <a:rPr lang="en-US" sz="1200" b="1" i="1" dirty="0" err="1">
                <a:solidFill>
                  <a:srgbClr val="FFFFFF"/>
                </a:solidFill>
                <a:latin typeface="Calibri"/>
                <a:cs typeface="Calibri"/>
              </a:rPr>
              <a:t>alc</a:t>
            </a:r>
            <a:r>
              <a:rPr lang="en-US" sz="1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en-US" sz="1200" cap="all" dirty="0">
                <a:solidFill>
                  <a:srgbClr val="FFFFFF"/>
                </a:solidFill>
                <a:latin typeface="Calibri"/>
                <a:cs typeface="Calibri"/>
              </a:rPr>
              <a:t>Analysis Worksheet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3D8E214-0862-403A-833B-939BCE82495D}"/>
              </a:ext>
            </a:extLst>
          </p:cNvPr>
          <p:cNvSpPr/>
          <p:nvPr/>
        </p:nvSpPr>
        <p:spPr>
          <a:xfrm>
            <a:off x="6670507" y="47340"/>
            <a:ext cx="787400" cy="794615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21AB331-6A58-4CB7-8B3C-0230256EA3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273" y="61075"/>
            <a:ext cx="1053554" cy="1053554"/>
          </a:xfrm>
          <a:prstGeom prst="ellipse">
            <a:avLst/>
          </a:prstGeom>
          <a:ln w="25400" cap="rnd">
            <a:solidFill>
              <a:srgbClr val="0066FF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41B2DEAE-84A6-4F16-B002-5F088306BB79}"/>
              </a:ext>
            </a:extLst>
          </p:cNvPr>
          <p:cNvSpPr/>
          <p:nvPr/>
        </p:nvSpPr>
        <p:spPr>
          <a:xfrm>
            <a:off x="4724400" y="1037875"/>
            <a:ext cx="263671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b="1" cap="all" dirty="0"/>
              <a:t>Identify The opportunity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76786AB-1C0C-4E1B-A0C9-9FEABF82EC6E}"/>
              </a:ext>
            </a:extLst>
          </p:cNvPr>
          <p:cNvCxnSpPr>
            <a:cxnSpLocks/>
          </p:cNvCxnSpPr>
          <p:nvPr/>
        </p:nvCxnSpPr>
        <p:spPr>
          <a:xfrm>
            <a:off x="2886198" y="1383973"/>
            <a:ext cx="447092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object 4">
            <a:extLst>
              <a:ext uri="{FF2B5EF4-FFF2-40B4-BE49-F238E27FC236}">
                <a16:creationId xmlns:a16="http://schemas.microsoft.com/office/drawing/2014/main" id="{66B489C7-0040-4BCB-9F24-F5EDFA9D22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183291"/>
              </p:ext>
            </p:extLst>
          </p:nvPr>
        </p:nvGraphicFramePr>
        <p:xfrm>
          <a:off x="415482" y="1447764"/>
          <a:ext cx="7133341" cy="4937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039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1733">
                  <a:extLst>
                    <a:ext uri="{9D8B030D-6E8A-4147-A177-3AD203B41FA5}">
                      <a16:colId xmlns:a16="http://schemas.microsoft.com/office/drawing/2014/main" val="562309690"/>
                    </a:ext>
                  </a:extLst>
                </a:gridCol>
                <a:gridCol w="71120">
                  <a:extLst>
                    <a:ext uri="{9D8B030D-6E8A-4147-A177-3AD203B41FA5}">
                      <a16:colId xmlns:a16="http://schemas.microsoft.com/office/drawing/2014/main" val="897278955"/>
                    </a:ext>
                  </a:extLst>
                </a:gridCol>
                <a:gridCol w="91322">
                  <a:extLst>
                    <a:ext uri="{9D8B030D-6E8A-4147-A177-3AD203B41FA5}">
                      <a16:colId xmlns:a16="http://schemas.microsoft.com/office/drawing/2014/main" val="795164462"/>
                    </a:ext>
                  </a:extLst>
                </a:gridCol>
                <a:gridCol w="3465248">
                  <a:extLst>
                    <a:ext uri="{9D8B030D-6E8A-4147-A177-3AD203B41FA5}">
                      <a16:colId xmlns:a16="http://schemas.microsoft.com/office/drawing/2014/main" val="71568415"/>
                    </a:ext>
                  </a:extLst>
                </a:gridCol>
              </a:tblGrid>
              <a:tr h="182880">
                <a:tc gridSpan="5">
                  <a:txBody>
                    <a:bodyPr/>
                    <a:lstStyle/>
                    <a:p>
                      <a:pPr marL="85725" marR="0" lvl="0" indent="84138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spc="0" baseline="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CLIENT INFORMATION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536398753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marL="8572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dirty="0"/>
                        <a:t>Client / Insured Name: __________________________________________________________________________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196760651"/>
                  </a:ext>
                </a:extLst>
              </a:tr>
              <a:tr h="0">
                <a:tc gridSpan="4">
                  <a:txBody>
                    <a:bodyPr/>
                    <a:lstStyle/>
                    <a:p>
                      <a:pPr marL="8572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dirty="0"/>
                        <a:t>Date of Birth: ___/___/_______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dirty="0"/>
                        <a:t>State of Residence: _________________</a:t>
                      </a:r>
                    </a:p>
                  </a:txBody>
                  <a:tcPr marL="45720" marR="45720" anchor="ctr">
                    <a:lnL w="12700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466421"/>
                  </a:ext>
                </a:extLst>
              </a:tr>
              <a:tr h="0">
                <a:tc gridSpan="4">
                  <a:txBody>
                    <a:bodyPr/>
                    <a:lstStyle/>
                    <a:p>
                      <a:pPr marL="8572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dirty="0"/>
                        <a:t>Gender:  M____   F____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r>
                        <a:rPr lang="en-US" sz="1100" dirty="0"/>
                        <a:t>Nicotine Use: Current ____    Past _____    N/A_____</a:t>
                      </a:r>
                    </a:p>
                  </a:txBody>
                  <a:tcPr marL="45720" marR="4572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9445448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marL="60325" marR="165735" indent="0"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</a:pPr>
                      <a:r>
                        <a:rPr lang="en-US" sz="1100" i="0" dirty="0">
                          <a:cs typeface="Arial"/>
                        </a:rPr>
                        <a:t>If </a:t>
                      </a:r>
                      <a:r>
                        <a:rPr lang="en-US" sz="1100" i="0" spc="-5" dirty="0">
                          <a:cs typeface="Arial"/>
                        </a:rPr>
                        <a:t>nicotine use </a:t>
                      </a:r>
                      <a:r>
                        <a:rPr lang="en-US" sz="1100" i="0" dirty="0">
                          <a:cs typeface="Arial"/>
                        </a:rPr>
                        <a:t>is </a:t>
                      </a:r>
                      <a:r>
                        <a:rPr lang="en-US" sz="1100" i="0" spc="-5" dirty="0">
                          <a:cs typeface="Arial"/>
                        </a:rPr>
                        <a:t>current indicate type used and frequency, </a:t>
                      </a:r>
                      <a:r>
                        <a:rPr lang="en-US" sz="1100" i="0" dirty="0">
                          <a:cs typeface="Arial"/>
                        </a:rPr>
                        <a:t>if past </a:t>
                      </a:r>
                      <a:r>
                        <a:rPr lang="en-US" sz="1100" i="0" spc="-5" dirty="0">
                          <a:cs typeface="Arial"/>
                        </a:rPr>
                        <a:t>indicate type used and last date </a:t>
                      </a:r>
                      <a:r>
                        <a:rPr lang="en-US" sz="1100" i="0" dirty="0">
                          <a:cs typeface="Arial"/>
                        </a:rPr>
                        <a:t>of</a:t>
                      </a:r>
                      <a:r>
                        <a:rPr lang="en-US" sz="1100" i="0" spc="160" dirty="0">
                          <a:cs typeface="Arial"/>
                        </a:rPr>
                        <a:t> </a:t>
                      </a:r>
                      <a:r>
                        <a:rPr lang="en-US" sz="1100" i="0" spc="-5" dirty="0">
                          <a:cs typeface="Arial"/>
                        </a:rPr>
                        <a:t>use:</a:t>
                      </a:r>
                    </a:p>
                    <a:p>
                      <a:pPr marL="12700" marR="165735" indent="47625"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</a:pPr>
                      <a:r>
                        <a:rPr lang="en-US" sz="1100" i="0" spc="-5" dirty="0">
                          <a:cs typeface="Arial"/>
                        </a:rPr>
                        <a:t>_______________________________________________________________________________________________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85725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66FF"/>
                        </a:buClr>
                        <a:buSzPct val="125000"/>
                        <a:buFont typeface="+mj-lt"/>
                        <a:buNone/>
                        <a:tabLst>
                          <a:tab pos="287338" algn="l"/>
                        </a:tabLst>
                        <a:defRPr/>
                      </a:pPr>
                      <a:endParaRPr lang="en-US" sz="1100" dirty="0"/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335372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marL="12700" marR="165735" indent="47625"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</a:pPr>
                      <a:r>
                        <a:rPr lang="en-US" sz="1100" i="0" spc="-5" dirty="0">
                          <a:cs typeface="Arial"/>
                        </a:rPr>
                        <a:t>Health / Underwriting Class Issued on Existing Policy: ____________________________________________________ 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346784298"/>
                  </a:ext>
                </a:extLst>
              </a:tr>
              <a:tr h="640080">
                <a:tc gridSpan="5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050" i="0" spc="-5" dirty="0">
                          <a:cs typeface="Arial"/>
                        </a:rPr>
                        <a:t>Has the client had any health change since the issuance of the original policy?   YES  _____  NO  _____ </a:t>
                      </a:r>
                      <a:r>
                        <a:rPr lang="en-US" sz="1050" i="1" spc="-5" dirty="0">
                          <a:cs typeface="Arial"/>
                        </a:rPr>
                        <a:t>*If yes, please provide details below</a:t>
                      </a:r>
                    </a:p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000" i="0" spc="-5" dirty="0">
                          <a:cs typeface="Arial"/>
                        </a:rPr>
                        <a:t>________________________________________________________________________________________________________________________________________________________________________________________________________________________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138296492"/>
                  </a:ext>
                </a:extLst>
              </a:tr>
              <a:tr h="182880">
                <a:tc gridSpan="5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i="0" spc="-5" dirty="0">
                          <a:solidFill>
                            <a:schemeClr val="bg1"/>
                          </a:solidFill>
                          <a:cs typeface="Arial"/>
                        </a:rPr>
                        <a:t>EXISTING POLICY INFORMATION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70770908"/>
                  </a:ext>
                </a:extLst>
              </a:tr>
              <a:tr h="182880">
                <a:tc gridSpan="5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10" dirty="0">
                          <a:cs typeface="Arial"/>
                        </a:rPr>
                        <a:t>In</a:t>
                      </a:r>
                      <a:r>
                        <a:rPr lang="en-US" sz="1100" u="none" dirty="0">
                          <a:cs typeface="Arial"/>
                        </a:rPr>
                        <a:t>s</a:t>
                      </a:r>
                      <a:r>
                        <a:rPr lang="en-US" sz="1100" u="none" spc="-10" dirty="0">
                          <a:cs typeface="Arial"/>
                        </a:rPr>
                        <a:t>u</a:t>
                      </a:r>
                      <a:r>
                        <a:rPr lang="en-US" sz="1100" u="none" spc="-5" dirty="0">
                          <a:cs typeface="Arial"/>
                        </a:rPr>
                        <a:t>r</a:t>
                      </a:r>
                      <a:r>
                        <a:rPr lang="en-US" sz="1100" u="none" spc="-10" dirty="0">
                          <a:cs typeface="Arial"/>
                        </a:rPr>
                        <a:t>an</a:t>
                      </a:r>
                      <a:r>
                        <a:rPr lang="en-US" sz="1100" u="none" dirty="0">
                          <a:cs typeface="Arial"/>
                        </a:rPr>
                        <a:t>c</a:t>
                      </a:r>
                      <a:r>
                        <a:rPr lang="en-US" sz="1100" u="none" spc="-5" dirty="0">
                          <a:cs typeface="Arial"/>
                        </a:rPr>
                        <a:t>e </a:t>
                      </a:r>
                      <a:r>
                        <a:rPr lang="en-US" sz="1100" u="none" dirty="0">
                          <a:cs typeface="Arial"/>
                        </a:rPr>
                        <a:t>C</a:t>
                      </a:r>
                      <a:r>
                        <a:rPr lang="en-US" sz="1100" u="none" spc="-10" dirty="0">
                          <a:cs typeface="Arial"/>
                        </a:rPr>
                        <a:t>o</a:t>
                      </a:r>
                      <a:r>
                        <a:rPr lang="en-US" sz="1100" u="none" spc="10" dirty="0">
                          <a:cs typeface="Arial"/>
                        </a:rPr>
                        <a:t>m</a:t>
                      </a:r>
                      <a:r>
                        <a:rPr lang="en-US" sz="1100" u="none" spc="-10" dirty="0">
                          <a:cs typeface="Arial"/>
                        </a:rPr>
                        <a:t>pa</a:t>
                      </a:r>
                      <a:r>
                        <a:rPr lang="en-US" sz="1100" u="none" dirty="0">
                          <a:cs typeface="Arial"/>
                        </a:rPr>
                        <a:t>n</a:t>
                      </a:r>
                      <a:r>
                        <a:rPr lang="en-US" sz="1100" u="none" spc="-25" dirty="0">
                          <a:cs typeface="Arial"/>
                        </a:rPr>
                        <a:t>y</a:t>
                      </a:r>
                      <a:r>
                        <a:rPr lang="en-US" sz="1100" u="none" spc="-5" dirty="0">
                          <a:cs typeface="Arial"/>
                        </a:rPr>
                        <a:t>: </a:t>
                      </a:r>
                      <a:r>
                        <a:rPr lang="en-US" sz="1100" u="none" dirty="0">
                          <a:cs typeface="Arial"/>
                        </a:rPr>
                        <a:t> ______________________________________________________________________________</a:t>
                      </a:r>
                      <a:endParaRPr lang="en-US" sz="1100" u="none" spc="-5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797634186"/>
                  </a:ext>
                </a:extLst>
              </a:tr>
              <a:tr h="182880">
                <a:tc gridSpan="2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spc="-5" dirty="0">
                          <a:cs typeface="Arial"/>
                        </a:rPr>
                        <a:t>Policy #</a:t>
                      </a:r>
                      <a:r>
                        <a:rPr lang="en-US" sz="1100" spc="10" dirty="0"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cs typeface="Arial"/>
                        </a:rPr>
                        <a:t>(if</a:t>
                      </a:r>
                      <a:r>
                        <a:rPr lang="en-US" sz="1100" spc="15" dirty="0"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cs typeface="Arial"/>
                        </a:rPr>
                        <a:t>available):</a:t>
                      </a:r>
                      <a:r>
                        <a:rPr lang="en-US" sz="1100" u="sng" spc="-5" dirty="0">
                          <a:cs typeface="Arial"/>
                        </a:rPr>
                        <a:t> 		</a:t>
                      </a:r>
                      <a:r>
                        <a:rPr lang="en-US" sz="1100" spc="5" dirty="0">
                          <a:cs typeface="Arial"/>
                        </a:rPr>
                        <a:t>_</a:t>
                      </a:r>
                      <a:r>
                        <a:rPr lang="en-US" sz="1100" u="sng" spc="5" dirty="0">
                          <a:cs typeface="Arial"/>
                        </a:rPr>
                        <a:t>_______________ </a:t>
                      </a:r>
                      <a:endParaRPr lang="en-US" sz="1100" spc="-5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endParaRPr lang="en-US" sz="1100" spc="-5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spc="-5" dirty="0">
                          <a:cs typeface="Arial"/>
                        </a:rPr>
                        <a:t>Current Death Benefit: $</a:t>
                      </a:r>
                      <a:r>
                        <a:rPr lang="en-US" sz="1100" spc="-50" dirty="0">
                          <a:cs typeface="Arial"/>
                        </a:rPr>
                        <a:t> </a:t>
                      </a:r>
                      <a:r>
                        <a:rPr lang="en-US" sz="1100" spc="5" dirty="0">
                          <a:cs typeface="Arial"/>
                        </a:rPr>
                        <a:t>_________________________</a:t>
                      </a:r>
                      <a:endParaRPr lang="en-US" sz="1100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74929612"/>
                  </a:ext>
                </a:extLst>
              </a:tr>
              <a:tr h="182880">
                <a:tc gridSpan="5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spc="-5" dirty="0">
                          <a:cs typeface="Arial"/>
                        </a:rPr>
                        <a:t>(information below can be obtained from most recent annual statement)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endParaRPr lang="en-US" sz="1100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0649863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spc="-5" dirty="0">
                          <a:cs typeface="Arial"/>
                        </a:rPr>
                        <a:t>Current Premium $______________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en-US" sz="1100" dirty="0"/>
                        <a:t>Mode:  Annual ___   Semi-Annual ___   Quarterly ___    Monthly 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501961810"/>
                  </a:ext>
                </a:extLst>
              </a:tr>
              <a:tr h="182880">
                <a:tc gridSpan="5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5" dirty="0">
                          <a:cs typeface="Arial"/>
                        </a:rPr>
                        <a:t>Current Premium Scheduled to be Paid for:  ______________________ (indicate # of years left to pay planned premium) 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4214111"/>
                  </a:ext>
                </a:extLst>
              </a:tr>
              <a:tr h="182880">
                <a:tc gridSpan="3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5" dirty="0">
                          <a:cs typeface="Arial"/>
                        </a:rPr>
                        <a:t>Current Case Value: $ 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5" dirty="0">
                          <a:cs typeface="Arial"/>
                        </a:rPr>
                        <a:t>Current Cash Surrender Value: $ 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3443495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5" dirty="0">
                          <a:solidFill>
                            <a:schemeClr val="bg1"/>
                          </a:solidFill>
                          <a:cs typeface="Arial"/>
                        </a:rPr>
                        <a:t>CLIENT’S CURRENT OBJECTIVES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endParaRPr lang="en-US" sz="1100" u="none" spc="-5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268720"/>
                  </a:ext>
                </a:extLst>
              </a:tr>
              <a:tr h="0">
                <a:tc gridSpan="5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5" dirty="0">
                          <a:solidFill>
                            <a:schemeClr val="tx1"/>
                          </a:solidFill>
                          <a:cs typeface="Arial"/>
                        </a:rPr>
                        <a:t>What is the main objective client(s) is/are looking to accomplish with a new policy if recommendation to replace is deemed suitable? (check all that apply)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897488"/>
                  </a:ext>
                </a:extLst>
              </a:tr>
            </a:tbl>
          </a:graphicData>
        </a:graphic>
      </p:graphicFrame>
      <p:graphicFrame>
        <p:nvGraphicFramePr>
          <p:cNvPr id="10" name="object 4">
            <a:extLst>
              <a:ext uri="{FF2B5EF4-FFF2-40B4-BE49-F238E27FC236}">
                <a16:creationId xmlns:a16="http://schemas.microsoft.com/office/drawing/2014/main" id="{1362C437-B780-483B-9E05-87AF067612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917609"/>
              </p:ext>
            </p:extLst>
          </p:nvPr>
        </p:nvGraphicFramePr>
        <p:xfrm>
          <a:off x="415482" y="6399720"/>
          <a:ext cx="7133342" cy="6507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919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53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98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6414">
                <a:tc>
                  <a:txBody>
                    <a:bodyPr/>
                    <a:lstStyle/>
                    <a:p>
                      <a:pPr marL="65088" lvl="0" indent="539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Lower</a:t>
                      </a:r>
                      <a:r>
                        <a:rPr sz="1000" spc="-6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spc="-5" dirty="0">
                          <a:latin typeface="+mn-lt"/>
                          <a:cs typeface="Arial"/>
                        </a:rPr>
                        <a:t>Premiums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Guaranteed Death Benefit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(Estate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/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Legacy</a:t>
                      </a:r>
                      <a:r>
                        <a:rPr sz="1000" i="1" spc="4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Planning)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108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108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925">
                <a:tc>
                  <a:txBody>
                    <a:bodyPr/>
                    <a:lstStyle/>
                    <a:p>
                      <a:pPr marL="65088" lvl="0" indent="539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Stop Premium Payments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(Paid up Death</a:t>
                      </a:r>
                      <a:r>
                        <a:rPr sz="1000" i="1" spc="3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Benefit)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096">
                      <a:solidFill>
                        <a:srgbClr val="000000"/>
                      </a:solidFill>
                      <a:prstDash val="solid"/>
                    </a:lnT>
                    <a:lnB w="610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096">
                      <a:solidFill>
                        <a:srgbClr val="000000"/>
                      </a:solidFill>
                      <a:prstDash val="solid"/>
                    </a:lnT>
                    <a:lnB w="6108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0"/>
                        </a:spcBef>
                        <a:tabLst>
                          <a:tab pos="2588895" algn="l"/>
                        </a:tabLst>
                      </a:pPr>
                      <a:r>
                        <a:rPr sz="1000" dirty="0">
                          <a:latin typeface="+mn-lt"/>
                          <a:cs typeface="Arial"/>
                        </a:rPr>
                        <a:t>Increase </a:t>
                      </a:r>
                      <a:r>
                        <a:rPr sz="1000" spc="-5" dirty="0">
                          <a:latin typeface="+mn-lt"/>
                          <a:cs typeface="Arial"/>
                        </a:rPr>
                        <a:t>Death Benefit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(desired</a:t>
                      </a:r>
                      <a:r>
                        <a:rPr sz="1000" i="1" spc="5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amount:</a:t>
                      </a:r>
                      <a:r>
                        <a:rPr sz="1000" i="1" spc="15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$</a:t>
                      </a:r>
                      <a:r>
                        <a:rPr sz="1000" i="1" u="sng" dirty="0">
                          <a:latin typeface="+mn-lt"/>
                          <a:cs typeface="Arial"/>
                        </a:rPr>
                        <a:t> </a:t>
                      </a:r>
                      <a:r>
                        <a:rPr lang="en-US" sz="1000" i="1" u="sng" dirty="0">
                          <a:latin typeface="+mn-lt"/>
                          <a:cs typeface="Arial"/>
                        </a:rPr>
                        <a:t>_______</a:t>
                      </a:r>
                      <a:r>
                        <a:rPr sz="1000" i="1" u="sng" dirty="0">
                          <a:latin typeface="+mn-lt"/>
                          <a:cs typeface="Arial"/>
                        </a:rPr>
                        <a:t>	</a:t>
                      </a:r>
                      <a:r>
                        <a:rPr lang="en-US" sz="1000" i="1" u="sng" dirty="0">
                          <a:latin typeface="+mn-lt"/>
                          <a:cs typeface="Arial"/>
                        </a:rPr>
                        <a:t>_____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108">
                      <a:solidFill>
                        <a:srgbClr val="000000"/>
                      </a:solidFill>
                      <a:prstDash val="solid"/>
                    </a:lnR>
                    <a:lnT w="6096">
                      <a:solidFill>
                        <a:srgbClr val="000000"/>
                      </a:solidFill>
                      <a:prstDash val="solid"/>
                    </a:lnT>
                    <a:lnB w="6108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108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096">
                      <a:solidFill>
                        <a:srgbClr val="000000"/>
                      </a:solidFill>
                      <a:prstDash val="solid"/>
                    </a:lnT>
                    <a:lnB w="6108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414">
                <a:tc>
                  <a:txBody>
                    <a:bodyPr/>
                    <a:lstStyle/>
                    <a:p>
                      <a:pPr marL="65088" lvl="0" indent="539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Cash Value Accumulation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(Retirement</a:t>
                      </a:r>
                      <a:r>
                        <a:rPr sz="1000" i="1" spc="25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Planning)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000" spc="-5" dirty="0">
                          <a:latin typeface="+mn-lt"/>
                          <a:cs typeface="Arial"/>
                        </a:rPr>
                        <a:t>Living Benefits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(Long-Term Care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/ </a:t>
                      </a:r>
                      <a:r>
                        <a:rPr sz="1000" i="1" spc="-5" dirty="0">
                          <a:latin typeface="+mn-lt"/>
                          <a:cs typeface="Arial"/>
                        </a:rPr>
                        <a:t>Chronic</a:t>
                      </a:r>
                      <a:r>
                        <a:rPr sz="1000" i="1" spc="10" dirty="0">
                          <a:latin typeface="+mn-lt"/>
                          <a:cs typeface="Arial"/>
                        </a:rPr>
                        <a:t> </a:t>
                      </a:r>
                      <a:r>
                        <a:rPr sz="1000" i="1" dirty="0">
                          <a:latin typeface="+mn-lt"/>
                          <a:cs typeface="Arial"/>
                        </a:rPr>
                        <a:t>Illness)</a:t>
                      </a:r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31750" marB="0">
                    <a:lnL w="6096">
                      <a:solidFill>
                        <a:srgbClr val="000000"/>
                      </a:solidFill>
                      <a:prstDash val="solid"/>
                    </a:lnL>
                    <a:lnR w="6108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 dirty="0">
                        <a:latin typeface="+mn-lt"/>
                        <a:cs typeface="Arial"/>
                      </a:endParaRPr>
                    </a:p>
                  </a:txBody>
                  <a:tcPr marL="0" marR="0" marT="0" marB="0">
                    <a:lnL w="6108">
                      <a:solidFill>
                        <a:srgbClr val="000000"/>
                      </a:solidFill>
                      <a:prstDash val="solid"/>
                    </a:lnL>
                    <a:lnR w="6096">
                      <a:solidFill>
                        <a:srgbClr val="000000"/>
                      </a:solidFill>
                      <a:prstDash val="solid"/>
                    </a:lnR>
                    <a:lnT w="6108">
                      <a:solidFill>
                        <a:srgbClr val="000000"/>
                      </a:solidFill>
                      <a:prstDash val="solid"/>
                    </a:lnT>
                    <a:lnB w="6096">
                      <a:solidFill>
                        <a:srgbClr val="000000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FEE1FF2-7B0E-4048-88BF-ABF69A1D4F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769045"/>
              </p:ext>
            </p:extLst>
          </p:nvPr>
        </p:nvGraphicFramePr>
        <p:xfrm>
          <a:off x="418591" y="7064669"/>
          <a:ext cx="7133341" cy="274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33341">
                  <a:extLst>
                    <a:ext uri="{9D8B030D-6E8A-4147-A177-3AD203B41FA5}">
                      <a16:colId xmlns:a16="http://schemas.microsoft.com/office/drawing/2014/main" val="3750811229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5" baseline="0" dirty="0">
                          <a:solidFill>
                            <a:schemeClr val="tx1"/>
                          </a:solidFill>
                          <a:cs typeface="Arial"/>
                        </a:rPr>
                        <a:t>Other:  ________________________________________________________________________________________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525584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D08C2F4-56D1-423C-9FCF-87D14B58EE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677085"/>
              </p:ext>
            </p:extLst>
          </p:nvPr>
        </p:nvGraphicFramePr>
        <p:xfrm>
          <a:off x="415482" y="7340502"/>
          <a:ext cx="7133341" cy="1051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5651">
                  <a:extLst>
                    <a:ext uri="{9D8B030D-6E8A-4147-A177-3AD203B41FA5}">
                      <a16:colId xmlns:a16="http://schemas.microsoft.com/office/drawing/2014/main" val="180821953"/>
                    </a:ext>
                  </a:extLst>
                </a:gridCol>
                <a:gridCol w="3627690">
                  <a:extLst>
                    <a:ext uri="{9D8B030D-6E8A-4147-A177-3AD203B41FA5}">
                      <a16:colId xmlns:a16="http://schemas.microsoft.com/office/drawing/2014/main" val="993262381"/>
                    </a:ext>
                  </a:extLst>
                </a:gridCol>
              </a:tblGrid>
              <a:tr h="274320">
                <a:tc gridSpan="2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i="0" spc="-5" dirty="0">
                          <a:solidFill>
                            <a:schemeClr val="bg1"/>
                          </a:solidFill>
                          <a:cs typeface="Arial"/>
                        </a:rPr>
                        <a:t>FINANCIAL PROFESSIONAL INFORMATION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9999716"/>
                  </a:ext>
                </a:extLst>
              </a:tr>
              <a:tr h="274320">
                <a:tc gridSpan="2"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u="none" spc="-10" dirty="0">
                          <a:cs typeface="Arial"/>
                        </a:rPr>
                        <a:t>Representative Name:  ________________________________________________________________________________</a:t>
                      </a:r>
                    </a:p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spc="-5" dirty="0">
                          <a:cs typeface="Arial"/>
                        </a:rPr>
                        <a:t>Broker/Dealer Affiliation</a:t>
                      </a:r>
                      <a:r>
                        <a:rPr lang="en-US" sz="1100" spc="45" dirty="0"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cs typeface="Arial"/>
                        </a:rPr>
                        <a:t>(if</a:t>
                      </a:r>
                      <a:r>
                        <a:rPr lang="en-US" sz="1100" spc="15" dirty="0">
                          <a:cs typeface="Arial"/>
                        </a:rPr>
                        <a:t> </a:t>
                      </a:r>
                      <a:r>
                        <a:rPr lang="en-US" sz="1100" spc="-5" dirty="0">
                          <a:cs typeface="Arial"/>
                        </a:rPr>
                        <a:t>applicable):</a:t>
                      </a:r>
                      <a:r>
                        <a:rPr lang="en-US" sz="1100" u="sng" spc="-5" dirty="0">
                          <a:cs typeface="Arial"/>
                        </a:rPr>
                        <a:t> </a:t>
                      </a:r>
                      <a:r>
                        <a:rPr lang="en-US" sz="1100" u="none" spc="-10" dirty="0">
                          <a:cs typeface="Arial"/>
                        </a:rPr>
                        <a:t>__________________________________________________________________</a:t>
                      </a:r>
                      <a:endParaRPr lang="en-US" sz="1100" u="sng" spc="-5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859034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spc="-5" dirty="0">
                          <a:cs typeface="Arial"/>
                        </a:rPr>
                        <a:t>Primary Phone: _________________________________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60325" marR="16573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5335" algn="l"/>
                          <a:tab pos="1404620" algn="l"/>
                          <a:tab pos="2110740" algn="l"/>
                          <a:tab pos="3212465" algn="l"/>
                          <a:tab pos="4242435" algn="l"/>
                          <a:tab pos="5038725" algn="l"/>
                          <a:tab pos="5648325" algn="l"/>
                          <a:tab pos="5891530" algn="l"/>
                        </a:tabLst>
                        <a:defRPr/>
                      </a:pPr>
                      <a:r>
                        <a:rPr lang="en-US" sz="1100" spc="-5" dirty="0">
                          <a:cs typeface="Arial"/>
                        </a:rPr>
                        <a:t>Email: __________________________________________</a:t>
                      </a:r>
                      <a:endParaRPr lang="en-US" sz="1100" dirty="0">
                        <a:cs typeface="Arial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310107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F9A7AC82-084B-4D17-A28B-61B60F843228}"/>
              </a:ext>
            </a:extLst>
          </p:cNvPr>
          <p:cNvSpPr txBox="1"/>
          <p:nvPr/>
        </p:nvSpPr>
        <p:spPr>
          <a:xfrm>
            <a:off x="428734" y="8415043"/>
            <a:ext cx="727841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5080">
              <a:spcBef>
                <a:spcPts val="600"/>
              </a:spcBef>
            </a:pPr>
            <a:r>
              <a:rPr lang="en-US" sz="1100" i="1" spc="-5" dirty="0">
                <a:cs typeface="Calibri"/>
              </a:rPr>
              <a:t>Please </a:t>
            </a:r>
            <a:r>
              <a:rPr lang="en-US" sz="1100" i="1" dirty="0">
                <a:cs typeface="Calibri"/>
              </a:rPr>
              <a:t>return </a:t>
            </a:r>
            <a:r>
              <a:rPr lang="en-US" sz="1100" i="1" spc="-5" dirty="0">
                <a:cs typeface="Calibri"/>
              </a:rPr>
              <a:t>this completed form to your AIMCOR EIG Regional Office for</a:t>
            </a:r>
            <a:r>
              <a:rPr lang="en-US" sz="1100" i="1" dirty="0">
                <a:cs typeface="Calibri"/>
              </a:rPr>
              <a:t> </a:t>
            </a:r>
            <a:r>
              <a:rPr lang="en-US" sz="1100" i="1" spc="-5" dirty="0">
                <a:cs typeface="Calibri"/>
              </a:rPr>
              <a:t>an analysis based on the information provided.</a:t>
            </a:r>
          </a:p>
          <a:p>
            <a:pPr marL="12700" marR="5080">
              <a:spcBef>
                <a:spcPts val="600"/>
              </a:spcBef>
            </a:pPr>
            <a:r>
              <a:rPr lang="en-US" sz="1100" spc="-5" dirty="0">
                <a:latin typeface="Calibri"/>
                <a:cs typeface="Calibri"/>
              </a:rPr>
              <a:t>For your AIMCOR EIG Regional Office contact information please visit </a:t>
            </a:r>
            <a:r>
              <a:rPr lang="en-US" sz="1100" u="sng" spc="-5" dirty="0">
                <a:solidFill>
                  <a:srgbClr val="0066FF"/>
                </a:solidFill>
                <a:latin typeface="Calibri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aimcoreig.com </a:t>
            </a:r>
            <a:r>
              <a:rPr lang="en-US" sz="1100" spc="-5" dirty="0">
                <a:latin typeface="Calibri"/>
                <a:cs typeface="Calibri"/>
              </a:rPr>
              <a:t>or call</a:t>
            </a:r>
            <a:r>
              <a:rPr lang="en-US" sz="1100" spc="165" dirty="0">
                <a:latin typeface="Calibri"/>
                <a:cs typeface="Calibri"/>
              </a:rPr>
              <a:t> </a:t>
            </a:r>
            <a:r>
              <a:rPr lang="en-US" sz="1100" spc="-5" dirty="0">
                <a:latin typeface="Calibri"/>
                <a:cs typeface="Calibri"/>
              </a:rPr>
              <a:t>866.428.0108</a:t>
            </a:r>
            <a:endParaRPr lang="en-US" sz="1100" dirty="0">
              <a:latin typeface="Calibri"/>
              <a:cs typeface="Calibri"/>
            </a:endParaRPr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CD551BE1-2BBB-46A0-8046-09798A494251}"/>
              </a:ext>
            </a:extLst>
          </p:cNvPr>
          <p:cNvSpPr/>
          <p:nvPr/>
        </p:nvSpPr>
        <p:spPr>
          <a:xfrm>
            <a:off x="11986" y="9152456"/>
            <a:ext cx="7743825" cy="3175"/>
          </a:xfrm>
          <a:custGeom>
            <a:avLst/>
            <a:gdLst/>
            <a:ahLst/>
            <a:cxnLst/>
            <a:rect l="l" t="t" r="r" b="b"/>
            <a:pathLst>
              <a:path w="7743825" h="3175">
                <a:moveTo>
                  <a:pt x="0" y="2808"/>
                </a:moveTo>
                <a:lnTo>
                  <a:pt x="7743443" y="0"/>
                </a:lnTo>
              </a:path>
            </a:pathLst>
          </a:custGeom>
          <a:ln w="3175">
            <a:solidFill>
              <a:srgbClr val="DADAD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F4D4549-FA95-4E84-8BE0-B5A7D5CAF47F}"/>
              </a:ext>
            </a:extLst>
          </p:cNvPr>
          <p:cNvSpPr txBox="1"/>
          <p:nvPr/>
        </p:nvSpPr>
        <p:spPr>
          <a:xfrm>
            <a:off x="2973736" y="8931897"/>
            <a:ext cx="451771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900" b="1" dirty="0">
                <a:solidFill>
                  <a:schemeClr val="dk1"/>
                </a:solidFill>
              </a:rPr>
              <a:t>Approved for consumer use </a:t>
            </a:r>
            <a:r>
              <a:rPr lang="en-US" sz="900" dirty="0">
                <a:solidFill>
                  <a:schemeClr val="dk1"/>
                </a:solidFill>
              </a:rPr>
              <a:t>under the guidance of a financial professional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5C5F2D-6C2B-43CC-B659-CB9E2EA2EBE2}"/>
              </a:ext>
            </a:extLst>
          </p:cNvPr>
          <p:cNvSpPr/>
          <p:nvPr/>
        </p:nvSpPr>
        <p:spPr>
          <a:xfrm>
            <a:off x="270408" y="9169827"/>
            <a:ext cx="72269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lang="en-US" sz="700" spc="20" dirty="0">
                <a:solidFill>
                  <a:srgbClr val="231F20"/>
                </a:solidFill>
                <a:cs typeface="Tahoma"/>
              </a:rPr>
              <a:t>M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ost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insurance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policies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contain exclusions, </a:t>
            </a:r>
            <a:r>
              <a:rPr lang="en-US" sz="700" spc="5" dirty="0">
                <a:solidFill>
                  <a:srgbClr val="231F20"/>
                </a:solidFill>
                <a:cs typeface="Tahoma"/>
              </a:rPr>
              <a:t>limitations,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reductions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of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benefits,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and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terms 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for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keeping them </a:t>
            </a:r>
            <a:r>
              <a:rPr lang="en-US" sz="700" spc="20" dirty="0">
                <a:solidFill>
                  <a:srgbClr val="231F20"/>
                </a:solidFill>
                <a:cs typeface="Tahoma"/>
              </a:rPr>
              <a:t>in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force. Ask y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our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financial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professional to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provide </a:t>
            </a:r>
            <a:r>
              <a:rPr lang="en-US" sz="700" spc="-35" dirty="0">
                <a:solidFill>
                  <a:srgbClr val="231F20"/>
                </a:solidFill>
                <a:cs typeface="Tahoma"/>
              </a:rPr>
              <a:t>you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with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costs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and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complete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5" dirty="0">
                <a:solidFill>
                  <a:srgbClr val="231F20"/>
                </a:solidFill>
                <a:cs typeface="Tahoma"/>
              </a:rPr>
              <a:t>details.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Guarantees </a:t>
            </a:r>
            <a:r>
              <a:rPr lang="en-US" sz="700" spc="-30" dirty="0">
                <a:solidFill>
                  <a:srgbClr val="231F20"/>
                </a:solidFill>
                <a:cs typeface="Tahoma"/>
              </a:rPr>
              <a:t>are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based 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on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the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claims-paying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ability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of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the </a:t>
            </a:r>
            <a:r>
              <a:rPr lang="en-US" sz="700" spc="5" dirty="0">
                <a:solidFill>
                  <a:srgbClr val="231F20"/>
                </a:solidFill>
                <a:cs typeface="Tahoma"/>
              </a:rPr>
              <a:t>issuing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insurance 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company. AIMCOR EIG is a division of AIMCOR Group, LLC. AIMCOR Group, LLC is not an insurer and does not issue contracts for coverage.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This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material </a:t>
            </a:r>
            <a:r>
              <a:rPr lang="en-US" sz="700" spc="20" dirty="0">
                <a:solidFill>
                  <a:srgbClr val="231F20"/>
                </a:solidFill>
                <a:cs typeface="Tahoma"/>
              </a:rPr>
              <a:t>is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being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provided 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for </a:t>
            </a:r>
            <a:r>
              <a:rPr lang="en-US" sz="700" spc="-5" dirty="0">
                <a:solidFill>
                  <a:srgbClr val="231F20"/>
                </a:solidFill>
                <a:cs typeface="Tahoma"/>
              </a:rPr>
              <a:t>informational 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or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educational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purposes only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and 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does not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take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into account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the</a:t>
            </a:r>
            <a:r>
              <a:rPr lang="en-US" sz="700" spc="-17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investment objectives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or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financial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dirty="0">
                <a:solidFill>
                  <a:srgbClr val="231F20"/>
                </a:solidFill>
                <a:cs typeface="Tahoma"/>
              </a:rPr>
              <a:t>situation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5" dirty="0">
                <a:solidFill>
                  <a:srgbClr val="231F20"/>
                </a:solidFill>
                <a:cs typeface="Tahoma"/>
              </a:rPr>
              <a:t>of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30" dirty="0">
                <a:solidFill>
                  <a:srgbClr val="231F20"/>
                </a:solidFill>
                <a:cs typeface="Tahoma"/>
              </a:rPr>
              <a:t>any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5" dirty="0">
                <a:solidFill>
                  <a:srgbClr val="231F20"/>
                </a:solidFill>
                <a:cs typeface="Tahoma"/>
              </a:rPr>
              <a:t>client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40" dirty="0">
                <a:solidFill>
                  <a:srgbClr val="231F20"/>
                </a:solidFill>
                <a:cs typeface="Tahoma"/>
              </a:rPr>
              <a:t>or</a:t>
            </a:r>
            <a:r>
              <a:rPr lang="en-US" sz="700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-10" dirty="0">
                <a:solidFill>
                  <a:srgbClr val="231F20"/>
                </a:solidFill>
                <a:cs typeface="Tahoma"/>
              </a:rPr>
              <a:t>prospective</a:t>
            </a:r>
            <a:r>
              <a:rPr lang="en-US" sz="700" spc="-20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spc="10" dirty="0">
                <a:solidFill>
                  <a:srgbClr val="231F20"/>
                </a:solidFill>
                <a:cs typeface="Tahoma"/>
              </a:rPr>
              <a:t>clients</a:t>
            </a:r>
            <a:r>
              <a:rPr lang="en-US" sz="700" b="1" spc="10" dirty="0">
                <a:solidFill>
                  <a:srgbClr val="231F20"/>
                </a:solidFill>
                <a:cs typeface="Tahoma"/>
              </a:rPr>
              <a:t>.</a:t>
            </a:r>
            <a:r>
              <a:rPr lang="en-US" sz="700" b="1" spc="-160" dirty="0">
                <a:solidFill>
                  <a:srgbClr val="231F20"/>
                </a:solidFill>
                <a:cs typeface="Tahoma"/>
              </a:rPr>
              <a:t>  </a:t>
            </a:r>
            <a:r>
              <a:rPr lang="en-US" sz="700" b="1" spc="-20" dirty="0">
                <a:solidFill>
                  <a:srgbClr val="231F20"/>
                </a:solidFill>
                <a:cs typeface="Tahoma"/>
              </a:rPr>
              <a:t>The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5" dirty="0">
                <a:solidFill>
                  <a:srgbClr val="231F20"/>
                </a:solidFill>
                <a:cs typeface="Tahoma"/>
              </a:rPr>
              <a:t>information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20" dirty="0">
                <a:solidFill>
                  <a:srgbClr val="231F20"/>
                </a:solidFill>
                <a:cs typeface="Tahoma"/>
              </a:rPr>
              <a:t>is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20" dirty="0">
                <a:solidFill>
                  <a:srgbClr val="231F20"/>
                </a:solidFill>
                <a:cs typeface="Tahoma"/>
              </a:rPr>
              <a:t>not </a:t>
            </a:r>
            <a:r>
              <a:rPr lang="en-US" sz="700" b="1" spc="-5" dirty="0">
                <a:solidFill>
                  <a:srgbClr val="231F20"/>
                </a:solidFill>
                <a:cs typeface="Tahoma"/>
              </a:rPr>
              <a:t>intended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15" dirty="0">
                <a:solidFill>
                  <a:srgbClr val="231F20"/>
                </a:solidFill>
                <a:cs typeface="Tahoma"/>
              </a:rPr>
              <a:t>as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10" dirty="0">
                <a:solidFill>
                  <a:srgbClr val="231F20"/>
                </a:solidFill>
                <a:cs typeface="Tahoma"/>
              </a:rPr>
              <a:t>investment</a:t>
            </a:r>
            <a:r>
              <a:rPr lang="en-US" sz="700" b="1" spc="-25" dirty="0">
                <a:solidFill>
                  <a:srgbClr val="231F20"/>
                </a:solidFill>
                <a:cs typeface="Tahoma"/>
              </a:rPr>
              <a:t> </a:t>
            </a:r>
            <a:r>
              <a:rPr lang="en-US" sz="700" b="1" spc="-5" dirty="0">
                <a:solidFill>
                  <a:srgbClr val="231F20"/>
                </a:solidFill>
                <a:cs typeface="Tahoma"/>
              </a:rPr>
              <a:t>advice</a:t>
            </a:r>
            <a:r>
              <a:rPr lang="en-US" sz="700" b="1" spc="-20" dirty="0">
                <a:solidFill>
                  <a:srgbClr val="231F20"/>
                </a:solidFill>
                <a:cs typeface="Tahoma"/>
              </a:rPr>
              <a:t> </a:t>
            </a:r>
            <a:endParaRPr lang="en-US" sz="700" b="1" dirty="0"/>
          </a:p>
        </p:txBody>
      </p:sp>
      <p:sp>
        <p:nvSpPr>
          <p:cNvPr id="22" name="object 37">
            <a:extLst>
              <a:ext uri="{FF2B5EF4-FFF2-40B4-BE49-F238E27FC236}">
                <a16:creationId xmlns:a16="http://schemas.microsoft.com/office/drawing/2014/main" id="{0562229F-24EB-4900-AE54-9404796D3C8C}"/>
              </a:ext>
            </a:extLst>
          </p:cNvPr>
          <p:cNvSpPr txBox="1">
            <a:spLocks/>
          </p:cNvSpPr>
          <p:nvPr/>
        </p:nvSpPr>
        <p:spPr>
          <a:xfrm>
            <a:off x="376708" y="9696222"/>
            <a:ext cx="4010660" cy="2308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4130">
              <a:lnSpc>
                <a:spcPts val="865"/>
              </a:lnSpc>
            </a:pPr>
            <a:r>
              <a:rPr lang="en-US" sz="700">
                <a:solidFill>
                  <a:schemeClr val="bg1">
                    <a:lumMod val="50000"/>
                  </a:schemeClr>
                </a:solidFill>
              </a:rPr>
              <a:t>AIMCOR EIG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is </a:t>
            </a:r>
            <a:r>
              <a:rPr lang="en-US" sz="700">
                <a:solidFill>
                  <a:schemeClr val="bg1">
                    <a:lumMod val="50000"/>
                  </a:schemeClr>
                </a:solidFill>
              </a:rPr>
              <a:t>a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marketing division of </a:t>
            </a:r>
            <a:r>
              <a:rPr lang="en-US" sz="700">
                <a:solidFill>
                  <a:schemeClr val="bg1">
                    <a:lumMod val="50000"/>
                  </a:schemeClr>
                </a:solidFill>
              </a:rPr>
              <a:t>AIMCOR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Group,</a:t>
            </a:r>
            <a:r>
              <a:rPr lang="en-US" sz="700" spc="2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LLC | </a:t>
            </a:r>
            <a:r>
              <a:rPr lang="en-US" sz="700" spc="-13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700" spc="-5">
                <a:solidFill>
                  <a:schemeClr val="bg1">
                    <a:lumMod val="50000"/>
                  </a:schemeClr>
                </a:solidFill>
              </a:rPr>
              <a:t>All Rights Reserved</a:t>
            </a:r>
          </a:p>
          <a:p>
            <a:pPr marL="24130">
              <a:lnSpc>
                <a:spcPts val="865"/>
              </a:lnSpc>
            </a:pPr>
            <a:r>
              <a:rPr lang="en-US" sz="700" spc="-5"/>
              <a:t>0820 | </a:t>
            </a:r>
            <a:r>
              <a:rPr lang="en-US" sz="700" cap="all" spc="-5"/>
              <a:t>Individual Planning Solutions </a:t>
            </a:r>
            <a:endParaRPr lang="en-US" sz="700" cap="all" spc="-5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4C5B4DF-1D75-4046-9D19-B41C134E3D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713" y="9656459"/>
            <a:ext cx="1086979" cy="1719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3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</TotalTime>
  <Words>477</Words>
  <Application>Microsoft Office PowerPoint</Application>
  <PresentationFormat>Custom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mverbos</dc:creator>
  <cp:lastModifiedBy>Marc Verbos</cp:lastModifiedBy>
  <cp:revision>13</cp:revision>
  <dcterms:created xsi:type="dcterms:W3CDTF">2020-07-29T13:28:33Z</dcterms:created>
  <dcterms:modified xsi:type="dcterms:W3CDTF">2020-08-27T17:30:15Z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2017-12-22T00:00:00Z</vt:filetime>
  </property>
  <property fmtid="{D5CDD505-2E9C-101B-9397-08002B2CF9AE}" pid="3" name="Creator">
    <vt:lpwstr>Acrobat PDFMaker 18 for Word</vt:lpwstr>
  </property>
  <property fmtid="{D5CDD505-2E9C-101B-9397-08002B2CF9AE}" pid="4" name="LastSaved">
    <vt:filetime>2020-07-29T00:00:00Z</vt:filetime>
  </property>
</Properties>
</file>