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2778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99224" y="9537986"/>
            <a:ext cx="4010660" cy="262890"/>
          </a:xfrm>
          <a:prstGeom prst="rect">
            <a:avLst/>
          </a:prstGeom>
        </p:spPr>
        <p:txBody>
          <a:bodyPr lIns="0" tIns="0" rIns="0" bIns="0"/>
          <a:lstStyle>
            <a:lvl1pPr>
              <a:defRPr sz="8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24130">
              <a:lnSpc>
                <a:spcPts val="865"/>
              </a:lnSpc>
            </a:pPr>
            <a:r>
              <a:rPr dirty="0"/>
              <a:t>EIG | 01.18 |</a:t>
            </a:r>
            <a:r>
              <a:rPr spc="-130" dirty="0"/>
              <a:t> </a:t>
            </a:r>
            <a:r>
              <a:rPr spc="-5" dirty="0"/>
              <a:t>All Rights Reserved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AIMCOR </a:t>
            </a:r>
            <a:r>
              <a:rPr spc="-5" dirty="0"/>
              <a:t>Enterprise Insurance Group </a:t>
            </a:r>
            <a:r>
              <a:rPr dirty="0"/>
              <a:t>(AIMCOR EIG) </a:t>
            </a:r>
            <a:r>
              <a:rPr spc="-5" dirty="0"/>
              <a:t>is </a:t>
            </a:r>
            <a:r>
              <a:rPr dirty="0"/>
              <a:t>a </a:t>
            </a:r>
            <a:r>
              <a:rPr spc="-5" dirty="0"/>
              <a:t>marketing division of </a:t>
            </a:r>
            <a:r>
              <a:rPr dirty="0"/>
              <a:t>AIMCOR </a:t>
            </a:r>
            <a:r>
              <a:rPr spc="-5" dirty="0"/>
              <a:t>Group,</a:t>
            </a:r>
            <a:r>
              <a:rPr spc="20" dirty="0"/>
              <a:t> </a:t>
            </a:r>
            <a:r>
              <a:rPr spc="-5" dirty="0"/>
              <a:t>LLC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99224" y="9537986"/>
            <a:ext cx="4010660" cy="262890"/>
          </a:xfrm>
          <a:prstGeom prst="rect">
            <a:avLst/>
          </a:prstGeom>
        </p:spPr>
        <p:txBody>
          <a:bodyPr lIns="0" tIns="0" rIns="0" bIns="0"/>
          <a:lstStyle>
            <a:lvl1pPr>
              <a:defRPr sz="8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24130">
              <a:lnSpc>
                <a:spcPts val="865"/>
              </a:lnSpc>
            </a:pPr>
            <a:r>
              <a:rPr dirty="0"/>
              <a:t>EIG | 01.18 |</a:t>
            </a:r>
            <a:r>
              <a:rPr spc="-130" dirty="0"/>
              <a:t> </a:t>
            </a:r>
            <a:r>
              <a:rPr spc="-5" dirty="0"/>
              <a:t>All Rights Reserved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AIMCOR </a:t>
            </a:r>
            <a:r>
              <a:rPr spc="-5" dirty="0"/>
              <a:t>Enterprise Insurance Group </a:t>
            </a:r>
            <a:r>
              <a:rPr dirty="0"/>
              <a:t>(AIMCOR EIG) </a:t>
            </a:r>
            <a:r>
              <a:rPr spc="-5" dirty="0"/>
              <a:t>is </a:t>
            </a:r>
            <a:r>
              <a:rPr dirty="0"/>
              <a:t>a </a:t>
            </a:r>
            <a:r>
              <a:rPr spc="-5" dirty="0"/>
              <a:t>marketing division of </a:t>
            </a:r>
            <a:r>
              <a:rPr dirty="0"/>
              <a:t>AIMCOR </a:t>
            </a:r>
            <a:r>
              <a:rPr spc="-5" dirty="0"/>
              <a:t>Group,</a:t>
            </a:r>
            <a:r>
              <a:rPr spc="20" dirty="0"/>
              <a:t> </a:t>
            </a:r>
            <a:r>
              <a:rPr spc="-5" dirty="0"/>
              <a:t>LLC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99224" y="9537986"/>
            <a:ext cx="4010660" cy="262890"/>
          </a:xfrm>
          <a:prstGeom prst="rect">
            <a:avLst/>
          </a:prstGeom>
        </p:spPr>
        <p:txBody>
          <a:bodyPr lIns="0" tIns="0" rIns="0" bIns="0"/>
          <a:lstStyle>
            <a:lvl1pPr>
              <a:defRPr sz="8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24130">
              <a:lnSpc>
                <a:spcPts val="865"/>
              </a:lnSpc>
            </a:pPr>
            <a:r>
              <a:rPr dirty="0"/>
              <a:t>EIG | 01.18 |</a:t>
            </a:r>
            <a:r>
              <a:rPr spc="-130" dirty="0"/>
              <a:t> </a:t>
            </a:r>
            <a:r>
              <a:rPr spc="-5" dirty="0"/>
              <a:t>All Rights Reserved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AIMCOR </a:t>
            </a:r>
            <a:r>
              <a:rPr spc="-5" dirty="0"/>
              <a:t>Enterprise Insurance Group </a:t>
            </a:r>
            <a:r>
              <a:rPr dirty="0"/>
              <a:t>(AIMCOR EIG) </a:t>
            </a:r>
            <a:r>
              <a:rPr spc="-5" dirty="0"/>
              <a:t>is </a:t>
            </a:r>
            <a:r>
              <a:rPr dirty="0"/>
              <a:t>a </a:t>
            </a:r>
            <a:r>
              <a:rPr spc="-5" dirty="0"/>
              <a:t>marketing division of </a:t>
            </a:r>
            <a:r>
              <a:rPr dirty="0"/>
              <a:t>AIMCOR </a:t>
            </a:r>
            <a:r>
              <a:rPr spc="-5" dirty="0"/>
              <a:t>Group,</a:t>
            </a:r>
            <a:r>
              <a:rPr spc="20" dirty="0"/>
              <a:t> </a:t>
            </a:r>
            <a:r>
              <a:rPr spc="-5" dirty="0"/>
              <a:t>LLC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8/25/2020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99224" y="9537986"/>
            <a:ext cx="4010660" cy="262890"/>
          </a:xfrm>
          <a:prstGeom prst="rect">
            <a:avLst/>
          </a:prstGeom>
        </p:spPr>
        <p:txBody>
          <a:bodyPr lIns="0" tIns="0" rIns="0" bIns="0"/>
          <a:lstStyle>
            <a:lvl1pPr>
              <a:defRPr sz="8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24130">
              <a:lnSpc>
                <a:spcPts val="865"/>
              </a:lnSpc>
            </a:pPr>
            <a:r>
              <a:rPr dirty="0"/>
              <a:t>EIG | 01.18 |</a:t>
            </a:r>
            <a:r>
              <a:rPr spc="-130" dirty="0"/>
              <a:t> </a:t>
            </a:r>
            <a:r>
              <a:rPr spc="-5" dirty="0"/>
              <a:t>All Rights Reserved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AIMCOR </a:t>
            </a:r>
            <a:r>
              <a:rPr spc="-5" dirty="0"/>
              <a:t>Enterprise Insurance Group </a:t>
            </a:r>
            <a:r>
              <a:rPr dirty="0"/>
              <a:t>(AIMCOR EIG) </a:t>
            </a:r>
            <a:r>
              <a:rPr spc="-5" dirty="0"/>
              <a:t>is </a:t>
            </a:r>
            <a:r>
              <a:rPr dirty="0"/>
              <a:t>a </a:t>
            </a:r>
            <a:r>
              <a:rPr spc="-5" dirty="0"/>
              <a:t>marketing division of </a:t>
            </a:r>
            <a:r>
              <a:rPr dirty="0"/>
              <a:t>AIMCOR </a:t>
            </a:r>
            <a:r>
              <a:rPr spc="-5" dirty="0"/>
              <a:t>Group,</a:t>
            </a:r>
            <a:r>
              <a:rPr spc="20" dirty="0"/>
              <a:t> </a:t>
            </a:r>
            <a:r>
              <a:rPr spc="-5" dirty="0"/>
              <a:t>LLC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8/25/2020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299224" y="9537986"/>
            <a:ext cx="4010660" cy="262890"/>
          </a:xfrm>
          <a:prstGeom prst="rect">
            <a:avLst/>
          </a:prstGeom>
        </p:spPr>
        <p:txBody>
          <a:bodyPr lIns="0" tIns="0" rIns="0" bIns="0"/>
          <a:lstStyle>
            <a:lvl1pPr>
              <a:defRPr sz="8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24130">
              <a:lnSpc>
                <a:spcPts val="865"/>
              </a:lnSpc>
            </a:pPr>
            <a:r>
              <a:rPr dirty="0"/>
              <a:t>EIG | 01.18 |</a:t>
            </a:r>
            <a:r>
              <a:rPr spc="-130" dirty="0"/>
              <a:t> </a:t>
            </a:r>
            <a:r>
              <a:rPr spc="-5" dirty="0"/>
              <a:t>All Rights Reserved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AIMCOR </a:t>
            </a:r>
            <a:r>
              <a:rPr spc="-5" dirty="0"/>
              <a:t>Enterprise Insurance Group </a:t>
            </a:r>
            <a:r>
              <a:rPr dirty="0"/>
              <a:t>(AIMCOR EIG) </a:t>
            </a:r>
            <a:r>
              <a:rPr spc="-5" dirty="0"/>
              <a:t>is </a:t>
            </a:r>
            <a:r>
              <a:rPr dirty="0"/>
              <a:t>a </a:t>
            </a:r>
            <a:r>
              <a:rPr spc="-5" dirty="0"/>
              <a:t>marketing division of </a:t>
            </a:r>
            <a:r>
              <a:rPr dirty="0"/>
              <a:t>AIMCOR </a:t>
            </a:r>
            <a:r>
              <a:rPr spc="-5" dirty="0"/>
              <a:t>Group,</a:t>
            </a:r>
            <a:r>
              <a:rPr spc="20" dirty="0"/>
              <a:t> </a:t>
            </a:r>
            <a:r>
              <a:rPr spc="-5" dirty="0"/>
              <a:t>LLC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8/25/2020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308603" y="9785604"/>
            <a:ext cx="12065" cy="635"/>
          </a:xfrm>
          <a:custGeom>
            <a:avLst/>
            <a:gdLst/>
            <a:ahLst/>
            <a:cxnLst/>
            <a:rect l="l" t="t" r="r" b="b"/>
            <a:pathLst>
              <a:path w="12064" h="634">
                <a:moveTo>
                  <a:pt x="0" y="0"/>
                </a:moveTo>
                <a:lnTo>
                  <a:pt x="3860" y="114"/>
                </a:lnTo>
                <a:lnTo>
                  <a:pt x="7747" y="177"/>
                </a:lnTo>
                <a:lnTo>
                  <a:pt x="11620" y="177"/>
                </a:lnTo>
              </a:path>
            </a:pathLst>
          </a:custGeom>
          <a:ln w="609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014720" y="9537986"/>
            <a:ext cx="1495425" cy="371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pPr marR="5080" algn="r">
              <a:lnSpc>
                <a:spcPts val="865"/>
              </a:lnSpc>
            </a:pPr>
            <a:r>
              <a:rPr dirty="0"/>
              <a:t>For </a:t>
            </a:r>
            <a:r>
              <a:rPr spc="-5" dirty="0"/>
              <a:t>Financial Professional </a:t>
            </a:r>
            <a:r>
              <a:rPr dirty="0"/>
              <a:t>Use</a:t>
            </a:r>
            <a:r>
              <a:rPr spc="-15" dirty="0"/>
              <a:t> </a:t>
            </a:r>
            <a:r>
              <a:rPr spc="-5" dirty="0"/>
              <a:t>Only.</a:t>
            </a:r>
          </a:p>
          <a:p>
            <a:pPr marR="5080" algn="r">
              <a:lnSpc>
                <a:spcPct val="100000"/>
              </a:lnSpc>
            </a:pPr>
            <a:r>
              <a:rPr spc="-5" dirty="0"/>
              <a:t>Not Approved for Consumer</a:t>
            </a:r>
            <a:r>
              <a:rPr spc="-30" dirty="0"/>
              <a:t> </a:t>
            </a:r>
            <a:r>
              <a:rPr dirty="0"/>
              <a:t>Use</a:t>
            </a:r>
          </a:p>
          <a:p>
            <a:pPr marR="5080" algn="r">
              <a:lnSpc>
                <a:spcPct val="100000"/>
              </a:lnSpc>
            </a:pPr>
            <a:r>
              <a:rPr dirty="0"/>
              <a:t>Page </a:t>
            </a:r>
            <a:fld id="{81D60167-4931-47E6-BA6A-407CBD079E47}" type="slidenum">
              <a:rPr dirty="0"/>
              <a:t>‹#›</a:t>
            </a:fld>
            <a:r>
              <a:rPr dirty="0"/>
              <a:t> </a:t>
            </a:r>
            <a:r>
              <a:rPr spc="-5" dirty="0"/>
              <a:t>of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aimcoreig.com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B002BD9-55E1-4B0C-96B9-84A0E0A55D45}"/>
              </a:ext>
            </a:extLst>
          </p:cNvPr>
          <p:cNvSpPr/>
          <p:nvPr/>
        </p:nvSpPr>
        <p:spPr>
          <a:xfrm>
            <a:off x="1081641" y="231950"/>
            <a:ext cx="6335822" cy="800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/>
          <p:nvPr/>
        </p:nvSpPr>
        <p:spPr>
          <a:xfrm>
            <a:off x="311915" y="1683855"/>
            <a:ext cx="7010722" cy="11695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325" marR="5080" algn="ctr">
              <a:spcBef>
                <a:spcPts val="1200"/>
              </a:spcBef>
              <a:tabLst>
                <a:tab pos="2500630" algn="l"/>
                <a:tab pos="2667000" algn="l"/>
                <a:tab pos="4378325" algn="l"/>
                <a:tab pos="6677025" algn="l"/>
              </a:tabLst>
            </a:pPr>
            <a:r>
              <a:rPr sz="1100" spc="-10" dirty="0">
                <a:cs typeface="Arial"/>
              </a:rPr>
              <a:t>Advisor</a:t>
            </a:r>
            <a:r>
              <a:rPr sz="1100" spc="10" dirty="0">
                <a:cs typeface="Arial"/>
              </a:rPr>
              <a:t> </a:t>
            </a:r>
            <a:r>
              <a:rPr sz="1100" spc="-5" dirty="0">
                <a:cs typeface="Arial"/>
              </a:rPr>
              <a:t>Name:</a:t>
            </a:r>
            <a:r>
              <a:rPr sz="1100" u="sng" spc="-5" dirty="0">
                <a:cs typeface="Arial"/>
              </a:rPr>
              <a:t> 	</a:t>
            </a:r>
            <a:r>
              <a:rPr sz="1100" spc="-20" dirty="0">
                <a:cs typeface="Arial"/>
              </a:rPr>
              <a:t>_</a:t>
            </a:r>
            <a:r>
              <a:rPr sz="1100" u="sng" spc="-20" dirty="0">
                <a:cs typeface="Arial"/>
              </a:rPr>
              <a:t> 		</a:t>
            </a:r>
            <a:r>
              <a:rPr sz="1100" spc="-5" dirty="0">
                <a:cs typeface="Arial"/>
              </a:rPr>
              <a:t>Rep #</a:t>
            </a:r>
            <a:r>
              <a:rPr sz="1100" spc="-50" dirty="0">
                <a:cs typeface="Arial"/>
              </a:rPr>
              <a:t> </a:t>
            </a:r>
            <a:r>
              <a:rPr sz="1100" spc="-5" dirty="0">
                <a:cs typeface="Arial"/>
              </a:rPr>
              <a:t>(if</a:t>
            </a:r>
            <a:r>
              <a:rPr sz="1100" spc="-20" dirty="0">
                <a:cs typeface="Arial"/>
              </a:rPr>
              <a:t> </a:t>
            </a:r>
            <a:r>
              <a:rPr sz="1100" spc="-10" dirty="0">
                <a:cs typeface="Arial"/>
              </a:rPr>
              <a:t>applicable): </a:t>
            </a:r>
            <a:r>
              <a:rPr sz="1100" dirty="0">
                <a:cs typeface="Arial"/>
              </a:rPr>
              <a:t> </a:t>
            </a:r>
            <a:r>
              <a:rPr sz="1100" spc="-55" dirty="0">
                <a:cs typeface="Arial"/>
              </a:rPr>
              <a:t> </a:t>
            </a:r>
            <a:r>
              <a:rPr sz="1100" u="sng" spc="-5" dirty="0">
                <a:cs typeface="Arial"/>
              </a:rPr>
              <a:t> </a:t>
            </a:r>
            <a:r>
              <a:rPr sz="1100" u="sng" dirty="0">
                <a:cs typeface="Arial"/>
              </a:rPr>
              <a:t>	</a:t>
            </a:r>
            <a:endParaRPr lang="en-US" sz="1100" u="sng" spc="-275" dirty="0">
              <a:cs typeface="Arial"/>
            </a:endParaRPr>
          </a:p>
          <a:p>
            <a:pPr marL="60325" marR="5080" algn="ctr">
              <a:spcBef>
                <a:spcPts val="1200"/>
              </a:spcBef>
              <a:tabLst>
                <a:tab pos="2500630" algn="l"/>
                <a:tab pos="2667000" algn="l"/>
                <a:tab pos="4378325" algn="l"/>
                <a:tab pos="6677025" algn="l"/>
              </a:tabLst>
            </a:pPr>
            <a:r>
              <a:rPr sz="1100" spc="-10" dirty="0">
                <a:cs typeface="Arial"/>
              </a:rPr>
              <a:t>Advisor</a:t>
            </a:r>
            <a:r>
              <a:rPr sz="1100" spc="15" dirty="0">
                <a:cs typeface="Arial"/>
              </a:rPr>
              <a:t> </a:t>
            </a:r>
            <a:r>
              <a:rPr sz="1100" spc="-10" dirty="0">
                <a:cs typeface="Arial"/>
              </a:rPr>
              <a:t>Phone:</a:t>
            </a:r>
            <a:r>
              <a:rPr sz="1100" u="sng" spc="-10" dirty="0">
                <a:cs typeface="Arial"/>
              </a:rPr>
              <a:t> 		</a:t>
            </a:r>
            <a:r>
              <a:rPr sz="1100" spc="-10" dirty="0">
                <a:cs typeface="Arial"/>
              </a:rPr>
              <a:t>Advisor</a:t>
            </a:r>
            <a:r>
              <a:rPr sz="1100" spc="-55" dirty="0">
                <a:cs typeface="Arial"/>
              </a:rPr>
              <a:t> </a:t>
            </a:r>
            <a:r>
              <a:rPr sz="1100" spc="-5" dirty="0">
                <a:cs typeface="Arial"/>
              </a:rPr>
              <a:t>Email: </a:t>
            </a:r>
            <a:r>
              <a:rPr sz="1100" spc="-40" dirty="0">
                <a:cs typeface="Arial"/>
              </a:rPr>
              <a:t> </a:t>
            </a:r>
            <a:r>
              <a:rPr sz="1100" u="sng" spc="-5" dirty="0">
                <a:cs typeface="Arial"/>
              </a:rPr>
              <a:t> </a:t>
            </a:r>
            <a:r>
              <a:rPr sz="1100" u="sng" dirty="0">
                <a:cs typeface="Arial"/>
              </a:rPr>
              <a:t>		</a:t>
            </a:r>
            <a:endParaRPr lang="en-US" sz="1100" u="sng" dirty="0">
              <a:cs typeface="Arial"/>
            </a:endParaRPr>
          </a:p>
          <a:p>
            <a:pPr marL="60325" marR="5080" algn="ctr">
              <a:spcBef>
                <a:spcPts val="1200"/>
              </a:spcBef>
              <a:tabLst>
                <a:tab pos="2500630" algn="l"/>
                <a:tab pos="2667000" algn="l"/>
                <a:tab pos="4378325" algn="l"/>
                <a:tab pos="6677025" algn="l"/>
              </a:tabLst>
            </a:pPr>
            <a:r>
              <a:rPr sz="1100" spc="-10" dirty="0">
                <a:cs typeface="Arial"/>
              </a:rPr>
              <a:t>Advisor Broker/Dealer </a:t>
            </a:r>
            <a:r>
              <a:rPr sz="1100" spc="-5" dirty="0">
                <a:cs typeface="Arial"/>
              </a:rPr>
              <a:t>Affiliation</a:t>
            </a:r>
            <a:r>
              <a:rPr sz="1100" spc="30" dirty="0">
                <a:cs typeface="Arial"/>
              </a:rPr>
              <a:t> </a:t>
            </a:r>
            <a:r>
              <a:rPr sz="1100" spc="-5" dirty="0">
                <a:cs typeface="Arial"/>
              </a:rPr>
              <a:t>(if</a:t>
            </a:r>
            <a:r>
              <a:rPr sz="1100" spc="15" dirty="0">
                <a:cs typeface="Arial"/>
              </a:rPr>
              <a:t> </a:t>
            </a:r>
            <a:r>
              <a:rPr sz="1100" spc="-10" dirty="0">
                <a:cs typeface="Arial"/>
              </a:rPr>
              <a:t>applicable): </a:t>
            </a:r>
            <a:r>
              <a:rPr sz="1100" dirty="0">
                <a:cs typeface="Arial"/>
              </a:rPr>
              <a:t> </a:t>
            </a:r>
            <a:r>
              <a:rPr sz="1100" spc="-55" dirty="0">
                <a:cs typeface="Arial"/>
              </a:rPr>
              <a:t> </a:t>
            </a:r>
            <a:r>
              <a:rPr sz="1100" u="sng" spc="-5" dirty="0">
                <a:cs typeface="Arial"/>
              </a:rPr>
              <a:t> </a:t>
            </a:r>
            <a:r>
              <a:rPr sz="1100" u="sng" dirty="0">
                <a:cs typeface="Arial"/>
              </a:rPr>
              <a:t>		</a:t>
            </a:r>
            <a:r>
              <a:rPr sz="1050" dirty="0">
                <a:cs typeface="Arial"/>
              </a:rPr>
              <a:t> </a:t>
            </a:r>
            <a:endParaRPr lang="en-US" sz="1050" dirty="0">
              <a:cs typeface="Arial"/>
            </a:endParaRPr>
          </a:p>
          <a:p>
            <a:pPr marL="60325" marR="5080" algn="ctr">
              <a:spcBef>
                <a:spcPts val="1200"/>
              </a:spcBef>
              <a:tabLst>
                <a:tab pos="2500630" algn="l"/>
                <a:tab pos="2667000" algn="l"/>
                <a:tab pos="4378325" algn="l"/>
                <a:tab pos="6677025" algn="l"/>
              </a:tabLst>
            </a:pPr>
            <a:r>
              <a:rPr sz="1200" b="1" dirty="0">
                <a:cs typeface="Century Gothic"/>
              </a:rPr>
              <a:t>Tell Us What </a:t>
            </a:r>
            <a:r>
              <a:rPr sz="1200" b="1" spc="-5" dirty="0">
                <a:cs typeface="Century Gothic"/>
              </a:rPr>
              <a:t>Material You </a:t>
            </a:r>
            <a:r>
              <a:rPr sz="1200" b="1" dirty="0">
                <a:cs typeface="Century Gothic"/>
              </a:rPr>
              <a:t>Would Like to Order </a:t>
            </a:r>
            <a:r>
              <a:rPr sz="1200" b="1" spc="-5" dirty="0">
                <a:cs typeface="Century Gothic"/>
              </a:rPr>
              <a:t>&amp; </a:t>
            </a:r>
            <a:r>
              <a:rPr sz="1200" b="1" dirty="0">
                <a:cs typeface="Century Gothic"/>
              </a:rPr>
              <a:t>We Will Customize it</a:t>
            </a:r>
            <a:r>
              <a:rPr sz="1200" b="1" spc="-215" dirty="0">
                <a:cs typeface="Century Gothic"/>
              </a:rPr>
              <a:t> </a:t>
            </a:r>
            <a:r>
              <a:rPr sz="1200" b="1" dirty="0">
                <a:cs typeface="Century Gothic"/>
              </a:rPr>
              <a:t>for </a:t>
            </a:r>
            <a:r>
              <a:rPr sz="1200" b="1" spc="-5" dirty="0">
                <a:cs typeface="Century Gothic"/>
              </a:rPr>
              <a:t>You</a:t>
            </a:r>
            <a:endParaRPr sz="1200" dirty="0"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345" y="6809709"/>
            <a:ext cx="6970083" cy="23566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156075" algn="l"/>
                <a:tab pos="4869180" algn="l"/>
              </a:tabLst>
            </a:pPr>
            <a:r>
              <a:rPr sz="1100" dirty="0">
                <a:cs typeface="Arial"/>
              </a:rPr>
              <a:t>Would </a:t>
            </a:r>
            <a:r>
              <a:rPr sz="1100" spc="-15" dirty="0">
                <a:cs typeface="Arial"/>
              </a:rPr>
              <a:t>you </a:t>
            </a:r>
            <a:r>
              <a:rPr sz="1100" spc="-5" dirty="0">
                <a:cs typeface="Arial"/>
              </a:rPr>
              <a:t>like to </a:t>
            </a:r>
            <a:r>
              <a:rPr sz="1100" spc="-10" dirty="0">
                <a:cs typeface="Arial"/>
              </a:rPr>
              <a:t>have </a:t>
            </a:r>
            <a:r>
              <a:rPr sz="1100" spc="-15" dirty="0">
                <a:cs typeface="Arial"/>
              </a:rPr>
              <a:t>your </a:t>
            </a:r>
            <a:r>
              <a:rPr sz="1100" spc="-5" dirty="0">
                <a:cs typeface="Arial"/>
              </a:rPr>
              <a:t>company </a:t>
            </a:r>
            <a:r>
              <a:rPr sz="1100" spc="-10" dirty="0">
                <a:cs typeface="Arial"/>
              </a:rPr>
              <a:t>logo added </a:t>
            </a:r>
            <a:r>
              <a:rPr sz="1100" spc="-5" dirty="0">
                <a:cs typeface="Arial"/>
              </a:rPr>
              <a:t>to </a:t>
            </a:r>
            <a:r>
              <a:rPr sz="1100" spc="-10" dirty="0">
                <a:cs typeface="Arial"/>
              </a:rPr>
              <a:t>the</a:t>
            </a:r>
            <a:r>
              <a:rPr sz="1100" spc="-75" dirty="0">
                <a:cs typeface="Arial"/>
              </a:rPr>
              <a:t> </a:t>
            </a:r>
            <a:r>
              <a:rPr sz="1100" spc="-10" dirty="0">
                <a:cs typeface="Arial"/>
              </a:rPr>
              <a:t>print </a:t>
            </a:r>
            <a:r>
              <a:rPr sz="1100" spc="-5" dirty="0">
                <a:cs typeface="Arial"/>
              </a:rPr>
              <a:t>material?	</a:t>
            </a:r>
            <a:r>
              <a:rPr sz="1100" b="1" spc="-5" dirty="0">
                <a:cs typeface="Arial"/>
              </a:rPr>
              <a:t>YES	NO</a:t>
            </a:r>
            <a:r>
              <a:rPr lang="en-US" sz="1100" b="1" spc="-5" dirty="0">
                <a:cs typeface="Arial"/>
              </a:rPr>
              <a:t> </a:t>
            </a:r>
            <a:r>
              <a:rPr sz="1100" b="1" spc="-140" dirty="0">
                <a:cs typeface="Arial"/>
              </a:rPr>
              <a:t> </a:t>
            </a:r>
            <a:r>
              <a:rPr sz="1100" b="1" spc="-10" dirty="0">
                <a:cs typeface="Arial"/>
              </a:rPr>
              <a:t>THANKS</a:t>
            </a:r>
            <a:endParaRPr sz="1100" dirty="0"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50" dirty="0"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spc="-10" dirty="0">
                <a:solidFill>
                  <a:srgbClr val="0066FF"/>
                </a:solidFill>
                <a:cs typeface="Arial"/>
              </a:rPr>
              <a:t>Please</a:t>
            </a:r>
            <a:r>
              <a:rPr sz="1100" spc="-50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provide</a:t>
            </a:r>
            <a:r>
              <a:rPr sz="1100" spc="-3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us</a:t>
            </a:r>
            <a:r>
              <a:rPr sz="1100" spc="-10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a</a:t>
            </a:r>
            <a:r>
              <a:rPr sz="1100" spc="-1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little</a:t>
            </a:r>
            <a:r>
              <a:rPr sz="1100" spc="-3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more</a:t>
            </a:r>
            <a:r>
              <a:rPr sz="1100" spc="-2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information</a:t>
            </a:r>
            <a:r>
              <a:rPr sz="1100" spc="-4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for</a:t>
            </a:r>
            <a:r>
              <a:rPr sz="1100" spc="-15" dirty="0">
                <a:solidFill>
                  <a:srgbClr val="0066FF"/>
                </a:solidFill>
                <a:cs typeface="Arial"/>
              </a:rPr>
              <a:t> your </a:t>
            </a:r>
            <a:r>
              <a:rPr sz="1100" spc="-10" dirty="0">
                <a:solidFill>
                  <a:srgbClr val="0066FF"/>
                </a:solidFill>
                <a:cs typeface="Arial"/>
              </a:rPr>
              <a:t>customized</a:t>
            </a:r>
            <a:r>
              <a:rPr sz="1100" spc="-45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10" dirty="0">
                <a:solidFill>
                  <a:srgbClr val="0066FF"/>
                </a:solidFill>
                <a:cs typeface="Arial"/>
              </a:rPr>
              <a:t>marketing</a:t>
            </a:r>
            <a:r>
              <a:rPr sz="1100" spc="-40" dirty="0">
                <a:solidFill>
                  <a:srgbClr val="0066FF"/>
                </a:solidFill>
                <a:cs typeface="Arial"/>
              </a:rPr>
              <a:t> </a:t>
            </a:r>
            <a:r>
              <a:rPr sz="1100" spc="-5" dirty="0">
                <a:solidFill>
                  <a:srgbClr val="0066FF"/>
                </a:solidFill>
                <a:cs typeface="Arial"/>
              </a:rPr>
              <a:t>order</a:t>
            </a:r>
            <a:r>
              <a:rPr lang="en-US" sz="1100" spc="-5" dirty="0">
                <a:solidFill>
                  <a:srgbClr val="0066FF"/>
                </a:solidFill>
                <a:cs typeface="Arial"/>
              </a:rPr>
              <a:t> </a:t>
            </a:r>
            <a:r>
              <a:rPr sz="1000" i="1" dirty="0">
                <a:cs typeface="Arial"/>
              </a:rPr>
              <a:t>(This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information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will</a:t>
            </a:r>
            <a:r>
              <a:rPr sz="1000" i="1" spc="-3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be</a:t>
            </a:r>
            <a:r>
              <a:rPr sz="1000" i="1" spc="-35" dirty="0">
                <a:cs typeface="Arial"/>
              </a:rPr>
              <a:t> </a:t>
            </a:r>
            <a:r>
              <a:rPr sz="1000" i="1" dirty="0">
                <a:cs typeface="Arial"/>
              </a:rPr>
              <a:t>used</a:t>
            </a:r>
            <a:r>
              <a:rPr sz="1000" i="1" spc="-35" dirty="0">
                <a:cs typeface="Arial"/>
              </a:rPr>
              <a:t> </a:t>
            </a:r>
            <a:r>
              <a:rPr sz="1000" i="1" dirty="0">
                <a:cs typeface="Arial"/>
              </a:rPr>
              <a:t>as</a:t>
            </a:r>
            <a:r>
              <a:rPr sz="1000" i="1" spc="-20" dirty="0">
                <a:cs typeface="Arial"/>
              </a:rPr>
              <a:t> </a:t>
            </a:r>
            <a:r>
              <a:rPr sz="1000" i="1" dirty="0">
                <a:cs typeface="Arial"/>
              </a:rPr>
              <a:t>your</a:t>
            </a:r>
            <a:r>
              <a:rPr sz="1000" i="1" spc="-5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contact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information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on</a:t>
            </a:r>
            <a:r>
              <a:rPr sz="1000" i="1" spc="-20" dirty="0">
                <a:cs typeface="Arial"/>
              </a:rPr>
              <a:t> </a:t>
            </a:r>
            <a:r>
              <a:rPr sz="1000" i="1" dirty="0">
                <a:cs typeface="Arial"/>
              </a:rPr>
              <a:t>the</a:t>
            </a:r>
            <a:r>
              <a:rPr sz="1000" i="1" spc="-35" dirty="0">
                <a:cs typeface="Arial"/>
              </a:rPr>
              <a:t> </a:t>
            </a:r>
            <a:r>
              <a:rPr sz="1000" i="1" dirty="0">
                <a:cs typeface="Arial"/>
              </a:rPr>
              <a:t>print</a:t>
            </a:r>
            <a:r>
              <a:rPr sz="1000" i="1" spc="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material)</a:t>
            </a:r>
            <a:endParaRPr sz="1000" dirty="0">
              <a:cs typeface="Arial"/>
            </a:endParaRPr>
          </a:p>
          <a:p>
            <a:pPr marL="12700" marR="5080">
              <a:spcBef>
                <a:spcPts val="600"/>
              </a:spcBef>
              <a:tabLst>
                <a:tab pos="4454525" algn="l"/>
                <a:tab pos="5923915" algn="l"/>
              </a:tabLst>
            </a:pPr>
            <a:r>
              <a:rPr lang="en-US" sz="1100" spc="-10" dirty="0">
                <a:cs typeface="Arial"/>
              </a:rPr>
              <a:t>Organization </a:t>
            </a:r>
            <a:r>
              <a:rPr lang="en-US" sz="1100" dirty="0">
                <a:cs typeface="Arial"/>
              </a:rPr>
              <a:t>Name </a:t>
            </a:r>
            <a:r>
              <a:rPr lang="en-US" sz="1100" i="1" spc="-5" dirty="0">
                <a:cs typeface="Arial"/>
              </a:rPr>
              <a:t>(if</a:t>
            </a:r>
            <a:r>
              <a:rPr lang="en-US" sz="1100" i="1" spc="-55" dirty="0">
                <a:cs typeface="Arial"/>
              </a:rPr>
              <a:t> </a:t>
            </a:r>
            <a:r>
              <a:rPr lang="en-US" sz="1100" i="1" spc="-10" dirty="0">
                <a:cs typeface="Arial"/>
              </a:rPr>
              <a:t>applicable)</a:t>
            </a:r>
            <a:r>
              <a:rPr lang="en-US" sz="1100" spc="-10" dirty="0">
                <a:cs typeface="Arial"/>
              </a:rPr>
              <a:t>: </a:t>
            </a:r>
            <a:r>
              <a:rPr lang="en-US" sz="1100" spc="-55" dirty="0">
                <a:cs typeface="Arial"/>
              </a:rPr>
              <a:t> </a:t>
            </a:r>
            <a:r>
              <a:rPr lang="en-US" sz="1100" u="sng" spc="-5" dirty="0">
                <a:cs typeface="Arial"/>
              </a:rPr>
              <a:t> </a:t>
            </a:r>
            <a:r>
              <a:rPr lang="en-US" sz="1100" u="sng" dirty="0">
                <a:cs typeface="Arial"/>
              </a:rPr>
              <a:t>		____________</a:t>
            </a:r>
            <a:r>
              <a:rPr lang="en-US" sz="1100" dirty="0">
                <a:cs typeface="Arial"/>
              </a:rPr>
              <a:t> </a:t>
            </a:r>
          </a:p>
          <a:p>
            <a:pPr marL="12700" marR="5080">
              <a:spcBef>
                <a:spcPts val="600"/>
              </a:spcBef>
              <a:tabLst>
                <a:tab pos="4454525" algn="l"/>
                <a:tab pos="5923915" algn="l"/>
              </a:tabLst>
            </a:pPr>
            <a:r>
              <a:rPr lang="en-US" sz="1100" spc="-5" dirty="0">
                <a:cs typeface="Arial"/>
              </a:rPr>
              <a:t>Street </a:t>
            </a:r>
            <a:r>
              <a:rPr lang="en-US" sz="1100" spc="-10" dirty="0">
                <a:cs typeface="Arial"/>
              </a:rPr>
              <a:t>Address:</a:t>
            </a:r>
            <a:r>
              <a:rPr lang="en-US" sz="1100" u="sng" spc="-10" dirty="0">
                <a:cs typeface="Arial"/>
              </a:rPr>
              <a:t> 	_________</a:t>
            </a:r>
            <a:r>
              <a:rPr lang="en-US" sz="1100" spc="-10" dirty="0">
                <a:cs typeface="Arial"/>
              </a:rPr>
              <a:t>Suite</a:t>
            </a:r>
            <a:r>
              <a:rPr lang="en-US" sz="1100" spc="-110" dirty="0">
                <a:cs typeface="Arial"/>
              </a:rPr>
              <a:t> </a:t>
            </a:r>
            <a:r>
              <a:rPr lang="en-US" sz="1100" spc="-5" dirty="0">
                <a:cs typeface="Arial"/>
              </a:rPr>
              <a:t>#: </a:t>
            </a:r>
            <a:r>
              <a:rPr lang="en-US" sz="1100" spc="-20" dirty="0">
                <a:cs typeface="Arial"/>
              </a:rPr>
              <a:t> </a:t>
            </a:r>
            <a:r>
              <a:rPr lang="en-US" sz="1100" u="sng" spc="-5" dirty="0">
                <a:cs typeface="Arial"/>
              </a:rPr>
              <a:t> </a:t>
            </a:r>
            <a:r>
              <a:rPr lang="en-US" sz="1100" u="sng" dirty="0">
                <a:cs typeface="Arial"/>
              </a:rPr>
              <a:t>	____________</a:t>
            </a:r>
            <a:r>
              <a:rPr lang="en-US" sz="1100" u="sng" spc="-210" dirty="0">
                <a:cs typeface="Arial"/>
              </a:rPr>
              <a:t> </a:t>
            </a:r>
            <a:endParaRPr lang="en-US" sz="1100" dirty="0">
              <a:cs typeface="Arial"/>
            </a:endParaRPr>
          </a:p>
          <a:p>
            <a:pPr marL="12700" marR="32384">
              <a:spcBef>
                <a:spcPts val="600"/>
              </a:spcBef>
              <a:tabLst>
                <a:tab pos="2498090" algn="l"/>
                <a:tab pos="2753995" algn="l"/>
                <a:tab pos="2773680" algn="l"/>
                <a:tab pos="3211195" algn="l"/>
                <a:tab pos="4145279" algn="l"/>
                <a:tab pos="4584065" algn="l"/>
                <a:tab pos="5536565" algn="l"/>
                <a:tab pos="5565775" algn="l"/>
              </a:tabLst>
            </a:pPr>
            <a:r>
              <a:rPr lang="en-US" sz="1100" spc="-15" dirty="0">
                <a:cs typeface="Arial"/>
              </a:rPr>
              <a:t>City:</a:t>
            </a:r>
            <a:r>
              <a:rPr lang="en-US" sz="1100" u="sng" spc="-15" dirty="0">
                <a:cs typeface="Arial"/>
              </a:rPr>
              <a:t> 			_______ </a:t>
            </a:r>
            <a:r>
              <a:rPr lang="en-US" sz="1100" spc="-15" dirty="0">
                <a:cs typeface="Arial"/>
              </a:rPr>
              <a:t>      	</a:t>
            </a:r>
            <a:r>
              <a:rPr lang="en-US" sz="1100" spc="-10" dirty="0">
                <a:cs typeface="Arial"/>
              </a:rPr>
              <a:t>State:</a:t>
            </a:r>
            <a:r>
              <a:rPr lang="en-US" sz="1100" u="sng" spc="-10" dirty="0">
                <a:cs typeface="Arial"/>
              </a:rPr>
              <a:t> ___	</a:t>
            </a:r>
            <a:r>
              <a:rPr lang="en-US" sz="1100" spc="-10" dirty="0">
                <a:cs typeface="Arial"/>
              </a:rPr>
              <a:t>	</a:t>
            </a:r>
            <a:r>
              <a:rPr lang="en-US" sz="1100" spc="-5" dirty="0">
                <a:cs typeface="Arial"/>
              </a:rPr>
              <a:t>Zip: _____________</a:t>
            </a:r>
            <a:r>
              <a:rPr lang="en-US" sz="1100" dirty="0">
                <a:cs typeface="Arial"/>
              </a:rPr>
              <a:t> </a:t>
            </a:r>
          </a:p>
          <a:p>
            <a:pPr marL="12700" marR="32384">
              <a:spcBef>
                <a:spcPts val="600"/>
              </a:spcBef>
              <a:tabLst>
                <a:tab pos="2497138" algn="l"/>
                <a:tab pos="2752725" algn="l"/>
                <a:tab pos="2773363" algn="l"/>
                <a:tab pos="3209925" algn="l"/>
                <a:tab pos="4144963" algn="l"/>
                <a:tab pos="4583113" algn="l"/>
                <a:tab pos="5565775" algn="l"/>
                <a:tab pos="6750050" algn="l"/>
              </a:tabLst>
            </a:pPr>
            <a:r>
              <a:rPr lang="en-US" sz="1100" spc="-10" dirty="0">
                <a:cs typeface="Arial"/>
              </a:rPr>
              <a:t>Phone: __________________________________________     </a:t>
            </a:r>
            <a:r>
              <a:rPr lang="en-US" sz="1100" spc="-5" dirty="0">
                <a:cs typeface="Arial"/>
              </a:rPr>
              <a:t>Alt</a:t>
            </a:r>
            <a:r>
              <a:rPr lang="en-US" sz="1100" spc="-180" dirty="0">
                <a:cs typeface="Arial"/>
              </a:rPr>
              <a:t> </a:t>
            </a:r>
            <a:r>
              <a:rPr lang="en-US" sz="1100" spc="-10" dirty="0">
                <a:cs typeface="Arial"/>
              </a:rPr>
              <a:t>Phone :</a:t>
            </a:r>
            <a:r>
              <a:rPr lang="en-US" sz="1100" u="sng" spc="-10" dirty="0">
                <a:cs typeface="Arial"/>
              </a:rPr>
              <a:t> 	_______	_________________ </a:t>
            </a:r>
          </a:p>
          <a:p>
            <a:pPr marL="12700" marR="32384">
              <a:spcBef>
                <a:spcPts val="600"/>
              </a:spcBef>
              <a:tabLst>
                <a:tab pos="2498090" algn="l"/>
                <a:tab pos="2753995" algn="l"/>
                <a:tab pos="2773680" algn="l"/>
                <a:tab pos="3211195" algn="l"/>
                <a:tab pos="4145279" algn="l"/>
                <a:tab pos="4584065" algn="l"/>
                <a:tab pos="5536565" algn="l"/>
                <a:tab pos="5565775" algn="l"/>
              </a:tabLst>
            </a:pPr>
            <a:r>
              <a:rPr lang="en-US" sz="1100" spc="-5" dirty="0">
                <a:cs typeface="Arial"/>
              </a:rPr>
              <a:t>Email </a:t>
            </a:r>
            <a:r>
              <a:rPr lang="en-US" sz="1100" spc="-10" dirty="0">
                <a:cs typeface="Arial"/>
              </a:rPr>
              <a:t>Address:</a:t>
            </a:r>
            <a:r>
              <a:rPr lang="en-US" sz="1100" u="sng" spc="-10" dirty="0">
                <a:cs typeface="Arial"/>
              </a:rPr>
              <a:t> 	_____________</a:t>
            </a:r>
            <a:r>
              <a:rPr lang="en-US" sz="1100" spc="-5" dirty="0">
                <a:cs typeface="Arial"/>
              </a:rPr>
              <a:t>  Website:</a:t>
            </a:r>
            <a:r>
              <a:rPr lang="en-US" sz="1100" spc="-55" dirty="0">
                <a:cs typeface="Arial"/>
              </a:rPr>
              <a:t> ____________________________________________</a:t>
            </a:r>
            <a:endParaRPr lang="en-US" sz="1100" dirty="0">
              <a:cs typeface="Arial"/>
            </a:endParaRPr>
          </a:p>
          <a:p>
            <a:pPr marL="12700" marR="281940" indent="-635">
              <a:lnSpc>
                <a:spcPct val="104000"/>
              </a:lnSpc>
              <a:spcBef>
                <a:spcPts val="705"/>
              </a:spcBef>
            </a:pPr>
            <a:r>
              <a:rPr sz="1000" i="1" spc="-5" dirty="0">
                <a:cs typeface="Arial"/>
              </a:rPr>
              <a:t>If</a:t>
            </a:r>
            <a:r>
              <a:rPr sz="1000" i="1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you</a:t>
            </a:r>
            <a:r>
              <a:rPr sz="1000" i="1" spc="-1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have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chosen</a:t>
            </a:r>
            <a:r>
              <a:rPr sz="1000" i="1" spc="-15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the</a:t>
            </a:r>
            <a:r>
              <a:rPr sz="1000" i="1" spc="-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postcard</a:t>
            </a:r>
            <a:r>
              <a:rPr sz="1000" i="1" spc="-50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and the</a:t>
            </a:r>
            <a:r>
              <a:rPr sz="1000" i="1" spc="-25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option</a:t>
            </a:r>
            <a:r>
              <a:rPr sz="1000" i="1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to</a:t>
            </a:r>
            <a:r>
              <a:rPr sz="1000" i="1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have</a:t>
            </a:r>
            <a:r>
              <a:rPr sz="1000" i="1" spc="-40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the</a:t>
            </a:r>
            <a:r>
              <a:rPr sz="1000" i="1" spc="-2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print</a:t>
            </a:r>
            <a:r>
              <a:rPr sz="1000" i="1" spc="-25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company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direct</a:t>
            </a:r>
            <a:r>
              <a:rPr sz="1000" i="1" spc="-40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mail</a:t>
            </a:r>
            <a:r>
              <a:rPr sz="1000" i="1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to</a:t>
            </a:r>
            <a:r>
              <a:rPr sz="1000" i="1" spc="-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your</a:t>
            </a:r>
            <a:r>
              <a:rPr sz="1000" i="1" spc="-2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client</a:t>
            </a:r>
            <a:r>
              <a:rPr sz="1000" i="1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list, </a:t>
            </a:r>
            <a:r>
              <a:rPr sz="1000" i="1" spc="-10" dirty="0">
                <a:cs typeface="Arial"/>
              </a:rPr>
              <a:t>additional information </a:t>
            </a:r>
            <a:r>
              <a:rPr sz="1000" i="1" spc="-5" dirty="0">
                <a:cs typeface="Arial"/>
              </a:rPr>
              <a:t>will be </a:t>
            </a:r>
            <a:r>
              <a:rPr sz="1000" i="1" spc="-10" dirty="0">
                <a:cs typeface="Arial"/>
              </a:rPr>
              <a:t>needed </a:t>
            </a:r>
            <a:r>
              <a:rPr sz="1000" i="1" spc="-15" dirty="0">
                <a:cs typeface="Arial"/>
              </a:rPr>
              <a:t>and </a:t>
            </a:r>
            <a:r>
              <a:rPr sz="1000" i="1" spc="-5" dirty="0">
                <a:cs typeface="Arial"/>
              </a:rPr>
              <a:t>your </a:t>
            </a:r>
            <a:r>
              <a:rPr sz="1000" i="1" spc="-10" dirty="0">
                <a:cs typeface="Arial"/>
              </a:rPr>
              <a:t>AIMCOR EIG Regional </a:t>
            </a:r>
            <a:r>
              <a:rPr sz="1000" i="1" spc="-5" dirty="0">
                <a:cs typeface="Arial"/>
              </a:rPr>
              <a:t>Office will </a:t>
            </a:r>
            <a:r>
              <a:rPr sz="1000" i="1" spc="-10" dirty="0">
                <a:cs typeface="Arial"/>
              </a:rPr>
              <a:t>contact</a:t>
            </a:r>
            <a:r>
              <a:rPr sz="1000" i="1" spc="-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you.</a:t>
            </a:r>
            <a:endParaRPr sz="10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49301" y="6713294"/>
            <a:ext cx="5715" cy="5080"/>
          </a:xfrm>
          <a:custGeom>
            <a:avLst/>
            <a:gdLst/>
            <a:ahLst/>
            <a:cxnLst/>
            <a:rect l="l" t="t" r="r" b="b"/>
            <a:pathLst>
              <a:path w="5715" h="5079">
                <a:moveTo>
                  <a:pt x="5334" y="0"/>
                </a:moveTo>
                <a:lnTo>
                  <a:pt x="0" y="0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3489379" y="6713294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60" h="5079">
                <a:moveTo>
                  <a:pt x="9906" y="0"/>
                </a:moveTo>
                <a:lnTo>
                  <a:pt x="4572" y="0"/>
                </a:lnTo>
                <a:lnTo>
                  <a:pt x="0" y="4572"/>
                </a:lnTo>
                <a:lnTo>
                  <a:pt x="9906" y="4572"/>
                </a:lnTo>
                <a:lnTo>
                  <a:pt x="99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849301" y="2778711"/>
            <a:ext cx="5715" cy="5080"/>
          </a:xfrm>
          <a:custGeom>
            <a:avLst/>
            <a:gdLst/>
            <a:ahLst/>
            <a:cxnLst/>
            <a:rect l="l" t="t" r="r" b="b"/>
            <a:pathLst>
              <a:path w="5715" h="5080">
                <a:moveTo>
                  <a:pt x="5334" y="0"/>
                </a:moveTo>
                <a:lnTo>
                  <a:pt x="0" y="4572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/>
          <p:nvPr/>
        </p:nvSpPr>
        <p:spPr>
          <a:xfrm>
            <a:off x="3489379" y="2778711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60" h="5080">
                <a:moveTo>
                  <a:pt x="9906" y="0"/>
                </a:moveTo>
                <a:lnTo>
                  <a:pt x="0" y="0"/>
                </a:lnTo>
                <a:lnTo>
                  <a:pt x="4572" y="4572"/>
                </a:lnTo>
                <a:lnTo>
                  <a:pt x="9906" y="4572"/>
                </a:lnTo>
                <a:lnTo>
                  <a:pt x="990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 txBox="1"/>
          <p:nvPr/>
        </p:nvSpPr>
        <p:spPr>
          <a:xfrm>
            <a:off x="1047767" y="2851290"/>
            <a:ext cx="2243531" cy="1692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100" spc="-10" dirty="0">
                <a:solidFill>
                  <a:srgbClr val="0066FF"/>
                </a:solidFill>
                <a:cs typeface="Arial"/>
              </a:rPr>
              <a:t>POLICY REVIEW CONSUMER BROCHURE</a:t>
            </a:r>
            <a:endParaRPr sz="1100" dirty="0">
              <a:solidFill>
                <a:srgbClr val="0066FF"/>
              </a:solidFill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29821" y="4998628"/>
            <a:ext cx="126619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Calibri"/>
                <a:cs typeface="Calibri"/>
              </a:rPr>
              <a:t>Quantity:</a:t>
            </a:r>
            <a:r>
              <a:rPr sz="1100" spc="-9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(Check</a:t>
            </a:r>
            <a:r>
              <a:rPr sz="1100" spc="-1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One)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32294" y="5335760"/>
            <a:ext cx="1147445" cy="10002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0"/>
              </a:spcBef>
              <a:tabLst>
                <a:tab pos="240665" algn="l"/>
              </a:tabLst>
            </a:pPr>
            <a:r>
              <a:rPr sz="1100" dirty="0">
                <a:latin typeface="Symbol"/>
                <a:cs typeface="Symbol"/>
              </a:rPr>
              <a:t></a:t>
            </a:r>
            <a:r>
              <a:rPr sz="1100" dirty="0">
                <a:latin typeface="Times New Roman"/>
                <a:cs typeface="Times New Roman"/>
              </a:rPr>
              <a:t>	</a:t>
            </a:r>
            <a:r>
              <a:rPr sz="1100" dirty="0">
                <a:latin typeface="Calibri"/>
                <a:cs typeface="Calibri"/>
              </a:rPr>
              <a:t>25 –</a:t>
            </a:r>
            <a:r>
              <a:rPr sz="1100" spc="-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($65.50)</a:t>
            </a:r>
            <a:endParaRPr sz="1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  <a:tabLst>
                <a:tab pos="240665" algn="l"/>
              </a:tabLst>
            </a:pPr>
            <a:r>
              <a:rPr sz="1100" dirty="0">
                <a:latin typeface="Symbol"/>
                <a:cs typeface="Symbol"/>
              </a:rPr>
              <a:t></a:t>
            </a:r>
            <a:r>
              <a:rPr sz="1100" dirty="0">
                <a:latin typeface="Times New Roman"/>
                <a:cs typeface="Times New Roman"/>
              </a:rPr>
              <a:t>	</a:t>
            </a:r>
            <a:r>
              <a:rPr sz="1100" dirty="0">
                <a:latin typeface="Calibri"/>
                <a:cs typeface="Calibri"/>
              </a:rPr>
              <a:t>50 –</a:t>
            </a:r>
            <a:r>
              <a:rPr sz="1100" spc="-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($81.00)</a:t>
            </a:r>
            <a:endParaRPr sz="1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  <a:tabLst>
                <a:tab pos="240665" algn="l"/>
              </a:tabLst>
            </a:pPr>
            <a:r>
              <a:rPr sz="1100" dirty="0">
                <a:latin typeface="Symbol"/>
                <a:cs typeface="Symbol"/>
              </a:rPr>
              <a:t></a:t>
            </a:r>
            <a:r>
              <a:rPr sz="1100" dirty="0">
                <a:latin typeface="Times New Roman"/>
                <a:cs typeface="Times New Roman"/>
              </a:rPr>
              <a:t>	</a:t>
            </a:r>
            <a:r>
              <a:rPr sz="1100" dirty="0">
                <a:latin typeface="Calibri"/>
                <a:cs typeface="Calibri"/>
              </a:rPr>
              <a:t>100 –</a:t>
            </a:r>
            <a:r>
              <a:rPr sz="1100" spc="-114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($99.75)</a:t>
            </a:r>
          </a:p>
          <a:p>
            <a:pPr marL="12700">
              <a:lnSpc>
                <a:spcPct val="100000"/>
              </a:lnSpc>
              <a:spcBef>
                <a:spcPts val="300"/>
              </a:spcBef>
              <a:tabLst>
                <a:tab pos="240665" algn="l"/>
              </a:tabLst>
            </a:pPr>
            <a:r>
              <a:rPr sz="1100" dirty="0">
                <a:latin typeface="Symbol"/>
                <a:cs typeface="Symbol"/>
              </a:rPr>
              <a:t></a:t>
            </a:r>
            <a:r>
              <a:rPr sz="1100" dirty="0">
                <a:latin typeface="Times New Roman"/>
                <a:cs typeface="Times New Roman"/>
              </a:rPr>
              <a:t>	</a:t>
            </a:r>
            <a:r>
              <a:rPr sz="1100" dirty="0">
                <a:latin typeface="Calibri"/>
                <a:cs typeface="Calibri"/>
              </a:rPr>
              <a:t>250 –</a:t>
            </a:r>
            <a:r>
              <a:rPr sz="1100" spc="-1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($165.50)</a:t>
            </a:r>
          </a:p>
          <a:p>
            <a:pPr marL="12700">
              <a:lnSpc>
                <a:spcPct val="100000"/>
              </a:lnSpc>
              <a:spcBef>
                <a:spcPts val="300"/>
              </a:spcBef>
              <a:tabLst>
                <a:tab pos="240665" algn="l"/>
              </a:tabLst>
            </a:pPr>
            <a:r>
              <a:rPr sz="1100" dirty="0">
                <a:latin typeface="Symbol"/>
                <a:cs typeface="Symbol"/>
              </a:rPr>
              <a:t></a:t>
            </a:r>
            <a:r>
              <a:rPr sz="1100" dirty="0">
                <a:latin typeface="Times New Roman"/>
                <a:cs typeface="Times New Roman"/>
              </a:rPr>
              <a:t>	</a:t>
            </a:r>
            <a:r>
              <a:rPr sz="1100" dirty="0">
                <a:latin typeface="Calibri"/>
                <a:cs typeface="Calibri"/>
              </a:rPr>
              <a:t>500 –</a:t>
            </a:r>
            <a:r>
              <a:rPr sz="1100" spc="-1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($250.00)</a:t>
            </a:r>
          </a:p>
        </p:txBody>
      </p:sp>
      <p:sp>
        <p:nvSpPr>
          <p:cNvPr id="17" name="object 17"/>
          <p:cNvSpPr/>
          <p:nvPr/>
        </p:nvSpPr>
        <p:spPr>
          <a:xfrm>
            <a:off x="3729661" y="6717867"/>
            <a:ext cx="5715" cy="5080"/>
          </a:xfrm>
          <a:custGeom>
            <a:avLst/>
            <a:gdLst/>
            <a:ahLst/>
            <a:cxnLst/>
            <a:rect l="l" t="t" r="r" b="b"/>
            <a:pathLst>
              <a:path w="5714" h="5079">
                <a:moveTo>
                  <a:pt x="5334" y="0"/>
                </a:moveTo>
                <a:lnTo>
                  <a:pt x="0" y="0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7180074" y="6668639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59" h="5079">
                <a:moveTo>
                  <a:pt x="9893" y="0"/>
                </a:moveTo>
                <a:lnTo>
                  <a:pt x="4572" y="0"/>
                </a:lnTo>
                <a:lnTo>
                  <a:pt x="0" y="4572"/>
                </a:lnTo>
                <a:lnTo>
                  <a:pt x="9893" y="4572"/>
                </a:lnTo>
                <a:lnTo>
                  <a:pt x="98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21"/>
          <p:cNvSpPr/>
          <p:nvPr/>
        </p:nvSpPr>
        <p:spPr>
          <a:xfrm>
            <a:off x="3729661" y="2760423"/>
            <a:ext cx="5715" cy="5080"/>
          </a:xfrm>
          <a:custGeom>
            <a:avLst/>
            <a:gdLst/>
            <a:ahLst/>
            <a:cxnLst/>
            <a:rect l="l" t="t" r="r" b="b"/>
            <a:pathLst>
              <a:path w="5714" h="5080">
                <a:moveTo>
                  <a:pt x="5334" y="0"/>
                </a:moveTo>
                <a:lnTo>
                  <a:pt x="0" y="4572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276760" y="2794093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59" h="5080">
                <a:moveTo>
                  <a:pt x="9893" y="0"/>
                </a:moveTo>
                <a:lnTo>
                  <a:pt x="0" y="0"/>
                </a:lnTo>
                <a:lnTo>
                  <a:pt x="4572" y="4572"/>
                </a:lnTo>
                <a:lnTo>
                  <a:pt x="9893" y="4572"/>
                </a:lnTo>
                <a:lnTo>
                  <a:pt x="98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 txBox="1"/>
          <p:nvPr/>
        </p:nvSpPr>
        <p:spPr>
          <a:xfrm>
            <a:off x="4469075" y="2878635"/>
            <a:ext cx="2281053" cy="1692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100" spc="-10" dirty="0">
                <a:solidFill>
                  <a:srgbClr val="0066FF"/>
                </a:solidFill>
                <a:cs typeface="Arial"/>
              </a:rPr>
              <a:t>POLICY REVIEW CONSUMER POSTCARD</a:t>
            </a:r>
            <a:endParaRPr sz="1100" dirty="0">
              <a:solidFill>
                <a:srgbClr val="0066FF"/>
              </a:solidFill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947710" y="4914188"/>
            <a:ext cx="126619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5" dirty="0">
                <a:latin typeface="Calibri"/>
                <a:cs typeface="Calibri"/>
              </a:rPr>
              <a:t>Quantity:</a:t>
            </a:r>
            <a:r>
              <a:rPr sz="1100" spc="-9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(Check</a:t>
            </a:r>
            <a:r>
              <a:rPr sz="1100" spc="-1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One)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094990" y="5203052"/>
            <a:ext cx="93446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Calibri"/>
                <a:cs typeface="Calibri"/>
              </a:rPr>
              <a:t>Mailed to</a:t>
            </a:r>
            <a:r>
              <a:rPr sz="1000" spc="-170" dirty="0">
                <a:latin typeface="Calibri"/>
                <a:cs typeface="Calibri"/>
              </a:rPr>
              <a:t> </a:t>
            </a:r>
            <a:r>
              <a:rPr sz="1000" spc="5" dirty="0">
                <a:latin typeface="Calibri"/>
                <a:cs typeface="Calibri"/>
              </a:rPr>
              <a:t>You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809605" y="5203052"/>
            <a:ext cx="145660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5" dirty="0">
                <a:latin typeface="Calibri"/>
                <a:cs typeface="Calibri"/>
              </a:rPr>
              <a:t>Mailed to </a:t>
            </a:r>
            <a:r>
              <a:rPr sz="1000" dirty="0">
                <a:latin typeface="Calibri"/>
                <a:cs typeface="Calibri"/>
              </a:rPr>
              <a:t>Your </a:t>
            </a:r>
            <a:r>
              <a:rPr sz="1000" spc="-5" dirty="0">
                <a:latin typeface="Calibri"/>
                <a:cs typeface="Calibri"/>
              </a:rPr>
              <a:t>Clients</a:t>
            </a:r>
            <a:endParaRPr sz="1000" dirty="0">
              <a:latin typeface="Calibri"/>
              <a:cs typeface="Calibri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339485"/>
              </p:ext>
            </p:extLst>
          </p:nvPr>
        </p:nvGraphicFramePr>
        <p:xfrm>
          <a:off x="4035295" y="5451270"/>
          <a:ext cx="3015651" cy="9923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401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25 –</a:t>
                      </a:r>
                      <a:r>
                        <a:rPr sz="11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($65.50)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25400" lvl="0" algn="l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($119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0)</a:t>
                      </a: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81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1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50 –</a:t>
                      </a:r>
                      <a:r>
                        <a:rPr sz="11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($81.00)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R="25400" algn="l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($141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5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0)</a:t>
                      </a:r>
                    </a:p>
                  </a:txBody>
                  <a:tcPr marL="0" marR="0" marT="889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3517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100 –</a:t>
                      </a:r>
                      <a:r>
                        <a:rPr sz="11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($99.75)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9525" marB="0"/>
                </a:tc>
                <a:tc>
                  <a:txBody>
                    <a:bodyPr/>
                    <a:lstStyle/>
                    <a:p>
                      <a:pPr marR="25400" algn="l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($181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0)</a:t>
                      </a:r>
                    </a:p>
                  </a:txBody>
                  <a:tcPr marL="0" marR="0" marT="952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250 –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($165.50)</a:t>
                      </a:r>
                    </a:p>
                  </a:txBody>
                  <a:tcPr marL="0" marR="0" marT="9525" marB="0"/>
                </a:tc>
                <a:tc>
                  <a:txBody>
                    <a:bodyPr/>
                    <a:lstStyle/>
                    <a:p>
                      <a:pPr marR="24130" algn="l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($346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0)</a:t>
                      </a:r>
                    </a:p>
                  </a:txBody>
                  <a:tcPr marL="0" marR="0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188"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100" dirty="0">
                          <a:latin typeface="Symbol"/>
                          <a:cs typeface="Symbol"/>
                        </a:rPr>
                        <a:t>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500 –</a:t>
                      </a:r>
                      <a:r>
                        <a:rPr sz="11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($250.00)</a:t>
                      </a: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R="24130" algn="l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100" dirty="0">
                          <a:latin typeface="Calibri"/>
                          <a:cs typeface="Calibri"/>
                        </a:rPr>
                        <a:t>($436</a:t>
                      </a:r>
                      <a:r>
                        <a:rPr sz="1100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1100" spc="-10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100" dirty="0">
                          <a:latin typeface="Calibri"/>
                          <a:cs typeface="Calibri"/>
                        </a:rPr>
                        <a:t>0)</a:t>
                      </a:r>
                    </a:p>
                  </a:txBody>
                  <a:tcPr marL="0" marR="0" marT="889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" name="object 29"/>
          <p:cNvSpPr txBox="1"/>
          <p:nvPr/>
        </p:nvSpPr>
        <p:spPr>
          <a:xfrm>
            <a:off x="1016264" y="6397282"/>
            <a:ext cx="2483275" cy="107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i="1" spc="-5" dirty="0">
                <a:latin typeface="Calibri"/>
                <a:cs typeface="Calibri"/>
              </a:rPr>
              <a:t>(For larger quantities contact your AimcoR EIG Regional</a:t>
            </a:r>
            <a:r>
              <a:rPr sz="700" i="1" spc="-105" dirty="0">
                <a:latin typeface="Calibri"/>
                <a:cs typeface="Calibri"/>
              </a:rPr>
              <a:t> </a:t>
            </a:r>
            <a:r>
              <a:rPr sz="700" i="1" spc="-5" dirty="0">
                <a:latin typeface="Calibri"/>
                <a:cs typeface="Calibri"/>
              </a:rPr>
              <a:t>Office)</a:t>
            </a:r>
            <a:endParaRPr sz="700" dirty="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808894" y="3103465"/>
            <a:ext cx="1718763" cy="17915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/>
          <p:cNvSpPr/>
          <p:nvPr/>
        </p:nvSpPr>
        <p:spPr>
          <a:xfrm>
            <a:off x="5809410" y="5220258"/>
            <a:ext cx="0" cy="1234440"/>
          </a:xfrm>
          <a:custGeom>
            <a:avLst/>
            <a:gdLst/>
            <a:ahLst/>
            <a:cxnLst/>
            <a:rect l="l" t="t" r="r" b="b"/>
            <a:pathLst>
              <a:path h="1234439">
                <a:moveTo>
                  <a:pt x="0" y="0"/>
                </a:moveTo>
                <a:lnTo>
                  <a:pt x="0" y="123444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object 37"/>
          <p:cNvSpPr txBox="1">
            <a:spLocks noGrp="1"/>
          </p:cNvSpPr>
          <p:nvPr>
            <p:ph type="ftr" sz="quarter" idx="5"/>
          </p:nvPr>
        </p:nvSpPr>
        <p:spPr>
          <a:xfrm>
            <a:off x="319750" y="9747220"/>
            <a:ext cx="4010660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>
              <a:lnSpc>
                <a:spcPts val="865"/>
              </a:lnSpc>
            </a:pPr>
            <a:r>
              <a:rPr lang="en-US" dirty="0">
                <a:solidFill>
                  <a:schemeClr val="tx1"/>
                </a:solidFill>
              </a:rPr>
              <a:t>AIMCOR EIG </a:t>
            </a:r>
            <a:r>
              <a:rPr lang="en-US" spc="-5" dirty="0">
                <a:solidFill>
                  <a:schemeClr val="tx1"/>
                </a:solidFill>
              </a:rPr>
              <a:t>is </a:t>
            </a:r>
            <a:r>
              <a:rPr lang="en-US" dirty="0">
                <a:solidFill>
                  <a:schemeClr val="tx1"/>
                </a:solidFill>
              </a:rPr>
              <a:t>a </a:t>
            </a:r>
            <a:r>
              <a:rPr lang="en-US" spc="-5" dirty="0">
                <a:solidFill>
                  <a:schemeClr val="tx1"/>
                </a:solidFill>
              </a:rPr>
              <a:t>marketing division of </a:t>
            </a:r>
            <a:r>
              <a:rPr lang="en-US" dirty="0">
                <a:solidFill>
                  <a:schemeClr val="tx1"/>
                </a:solidFill>
              </a:rPr>
              <a:t>AIMCOR </a:t>
            </a:r>
            <a:r>
              <a:rPr lang="en-US" spc="-5" dirty="0">
                <a:solidFill>
                  <a:schemeClr val="tx1"/>
                </a:solidFill>
              </a:rPr>
              <a:t>Group,</a:t>
            </a:r>
            <a:r>
              <a:rPr lang="en-US" spc="20" dirty="0">
                <a:solidFill>
                  <a:schemeClr val="tx1"/>
                </a:solidFill>
              </a:rPr>
              <a:t> </a:t>
            </a:r>
            <a:r>
              <a:rPr lang="en-US" spc="-5" dirty="0">
                <a:solidFill>
                  <a:schemeClr val="tx1"/>
                </a:solidFill>
              </a:rPr>
              <a:t>LLC | </a:t>
            </a:r>
            <a:r>
              <a:rPr lang="en-US" spc="-130" dirty="0">
                <a:solidFill>
                  <a:schemeClr val="tx1"/>
                </a:solidFill>
              </a:rPr>
              <a:t> </a:t>
            </a:r>
            <a:r>
              <a:rPr lang="en-US" spc="-5" dirty="0">
                <a:solidFill>
                  <a:schemeClr val="tx1"/>
                </a:solidFill>
              </a:rPr>
              <a:t>All Rights Reserved</a:t>
            </a: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xfrm>
            <a:off x="5997804" y="9739525"/>
            <a:ext cx="149542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lang="en-US" dirty="0"/>
              <a:t> 0820 | </a:t>
            </a:r>
            <a:r>
              <a:rPr dirty="0"/>
              <a:t>Page </a:t>
            </a:r>
            <a:fld id="{81D60167-4931-47E6-BA6A-407CBD079E47}" type="slidenum">
              <a:rPr/>
              <a:t>1</a:t>
            </a:fld>
            <a:r>
              <a:rPr dirty="0"/>
              <a:t> </a:t>
            </a:r>
            <a:r>
              <a:rPr spc="-5" dirty="0"/>
              <a:t>of</a:t>
            </a:r>
            <a:r>
              <a:rPr lang="en-US" spc="-5" dirty="0"/>
              <a:t> 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  <p:sp>
        <p:nvSpPr>
          <p:cNvPr id="42" name="object 9">
            <a:extLst>
              <a:ext uri="{FF2B5EF4-FFF2-40B4-BE49-F238E27FC236}">
                <a16:creationId xmlns:a16="http://schemas.microsoft.com/office/drawing/2014/main" id="{2FA765B8-7B41-4228-B1A8-4F1C6F7FC36F}"/>
              </a:ext>
            </a:extLst>
          </p:cNvPr>
          <p:cNvSpPr txBox="1"/>
          <p:nvPr/>
        </p:nvSpPr>
        <p:spPr>
          <a:xfrm>
            <a:off x="1405763" y="362178"/>
            <a:ext cx="4382770" cy="527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LIFE INSURANCE POLICY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REVIEW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lang="en-US" sz="1200" dirty="0">
                <a:solidFill>
                  <a:srgbClr val="FFFFFF"/>
                </a:solidFill>
                <a:latin typeface="Calibri"/>
                <a:cs typeface="Calibri"/>
              </a:rPr>
              <a:t>CONSUMER MARKETING MATERIAL / PRINT ORDER FORM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74DF603-3951-4456-98B1-03D1251F7326}"/>
              </a:ext>
            </a:extLst>
          </p:cNvPr>
          <p:cNvSpPr txBox="1"/>
          <p:nvPr/>
        </p:nvSpPr>
        <p:spPr>
          <a:xfrm>
            <a:off x="3184843" y="1165164"/>
            <a:ext cx="458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66FF"/>
                </a:solidFill>
              </a:rPr>
              <a:t>CONSUMER MARKETING MATERIAL | PRINT ORDER FORM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D838C7DD-05E0-4904-BB53-CDF74D846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740" y="3151920"/>
            <a:ext cx="1623586" cy="1768633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44CA74C-4EBF-4D54-89DB-C4B4757AEFD5}"/>
              </a:ext>
            </a:extLst>
          </p:cNvPr>
          <p:cNvSpPr/>
          <p:nvPr/>
        </p:nvSpPr>
        <p:spPr>
          <a:xfrm>
            <a:off x="6702117" y="113237"/>
            <a:ext cx="787400" cy="794615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A56BB757-DB0C-4138-8355-CEDC040DE8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883" y="126972"/>
            <a:ext cx="1053554" cy="1053554"/>
          </a:xfrm>
          <a:prstGeom prst="ellipse">
            <a:avLst/>
          </a:prstGeom>
          <a:ln w="25400" cap="rnd">
            <a:solidFill>
              <a:srgbClr val="0066FF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D7FB9CC7-670A-4448-9442-330D6059486E}"/>
              </a:ext>
            </a:extLst>
          </p:cNvPr>
          <p:cNvCxnSpPr>
            <a:cxnSpLocks/>
          </p:cNvCxnSpPr>
          <p:nvPr/>
        </p:nvCxnSpPr>
        <p:spPr>
          <a:xfrm flipV="1">
            <a:off x="-1" y="1491060"/>
            <a:ext cx="7772401" cy="2936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CB87440-6C8F-42AA-A9F0-F3CB844E8AE2}"/>
              </a:ext>
            </a:extLst>
          </p:cNvPr>
          <p:cNvSpPr txBox="1"/>
          <p:nvPr/>
        </p:nvSpPr>
        <p:spPr>
          <a:xfrm>
            <a:off x="243076" y="9502508"/>
            <a:ext cx="389823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dk1"/>
                </a:solidFill>
              </a:rPr>
              <a:t>For Financial Professional Use Only. Not intended for consumers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1ED45DD-770B-4466-BFB4-1DBDD405DE42}"/>
              </a:ext>
            </a:extLst>
          </p:cNvPr>
          <p:cNvSpPr txBox="1"/>
          <p:nvPr/>
        </p:nvSpPr>
        <p:spPr>
          <a:xfrm>
            <a:off x="2206645" y="5272862"/>
            <a:ext cx="10100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496A17C-4200-4B23-8676-F70DB6D1A115}"/>
              </a:ext>
            </a:extLst>
          </p:cNvPr>
          <p:cNvSpPr txBox="1"/>
          <p:nvPr/>
        </p:nvSpPr>
        <p:spPr>
          <a:xfrm>
            <a:off x="5024121" y="5347028"/>
            <a:ext cx="10100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23CF77F-28BB-4B9E-820B-2675BA53DF79}"/>
              </a:ext>
            </a:extLst>
          </p:cNvPr>
          <p:cNvSpPr txBox="1"/>
          <p:nvPr/>
        </p:nvSpPr>
        <p:spPr>
          <a:xfrm>
            <a:off x="6537622" y="5355691"/>
            <a:ext cx="10100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  <a:p>
            <a:pPr>
              <a:spcBef>
                <a:spcPts val="300"/>
              </a:spcBef>
            </a:pPr>
            <a:r>
              <a:rPr lang="en-US" sz="1100" dirty="0"/>
              <a:t>________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D57BFA4-F4A9-46EC-8E95-721AC6A0D499}"/>
              </a:ext>
            </a:extLst>
          </p:cNvPr>
          <p:cNvSpPr txBox="1"/>
          <p:nvPr/>
        </p:nvSpPr>
        <p:spPr>
          <a:xfrm>
            <a:off x="4025402" y="6462603"/>
            <a:ext cx="284828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220"/>
              </a:spcBef>
            </a:pPr>
            <a:r>
              <a:rPr lang="en-US" sz="700" i="1" spc="-5" dirty="0">
                <a:latin typeface="Calibri"/>
                <a:cs typeface="Calibri"/>
              </a:rPr>
              <a:t>(For larger quantities contact your AIMCOR EIG Regional</a:t>
            </a:r>
            <a:r>
              <a:rPr lang="en-US" sz="700" i="1" spc="-105" dirty="0">
                <a:latin typeface="Calibri"/>
                <a:cs typeface="Calibri"/>
              </a:rPr>
              <a:t> </a:t>
            </a:r>
            <a:r>
              <a:rPr lang="en-US" sz="700" i="1" spc="-5" dirty="0">
                <a:latin typeface="Calibri"/>
                <a:cs typeface="Calibri"/>
              </a:rPr>
              <a:t>Office)</a:t>
            </a:r>
            <a:endParaRPr lang="en-US" sz="700" dirty="0">
              <a:latin typeface="Calibri"/>
              <a:cs typeface="Calibri"/>
            </a:endParaRP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ED4C26A6-E7AB-44A1-A493-F96CC916A0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185" y="9507650"/>
            <a:ext cx="1134057" cy="1793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920492" y="6664066"/>
            <a:ext cx="5715" cy="5080"/>
          </a:xfrm>
          <a:custGeom>
            <a:avLst/>
            <a:gdLst/>
            <a:ahLst/>
            <a:cxnLst/>
            <a:rect l="l" t="t" r="r" b="b"/>
            <a:pathLst>
              <a:path w="5715" h="5079">
                <a:moveTo>
                  <a:pt x="5334" y="0"/>
                </a:moveTo>
                <a:lnTo>
                  <a:pt x="0" y="0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920492" y="2729483"/>
            <a:ext cx="5715" cy="5080"/>
          </a:xfrm>
          <a:custGeom>
            <a:avLst/>
            <a:gdLst/>
            <a:ahLst/>
            <a:cxnLst/>
            <a:rect l="l" t="t" r="r" b="b"/>
            <a:pathLst>
              <a:path w="5715" h="5080">
                <a:moveTo>
                  <a:pt x="5334" y="0"/>
                </a:moveTo>
                <a:lnTo>
                  <a:pt x="0" y="4572"/>
                </a:lnTo>
                <a:lnTo>
                  <a:pt x="5334" y="4572"/>
                </a:lnTo>
                <a:lnTo>
                  <a:pt x="53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object 20"/>
          <p:cNvSpPr/>
          <p:nvPr/>
        </p:nvSpPr>
        <p:spPr>
          <a:xfrm>
            <a:off x="7180074" y="6668639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59" h="5079">
                <a:moveTo>
                  <a:pt x="9893" y="0"/>
                </a:moveTo>
                <a:lnTo>
                  <a:pt x="4572" y="0"/>
                </a:lnTo>
                <a:lnTo>
                  <a:pt x="0" y="4572"/>
                </a:lnTo>
                <a:lnTo>
                  <a:pt x="9893" y="4572"/>
                </a:lnTo>
                <a:lnTo>
                  <a:pt x="98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object 23"/>
          <p:cNvSpPr/>
          <p:nvPr/>
        </p:nvSpPr>
        <p:spPr>
          <a:xfrm>
            <a:off x="7180074" y="2711195"/>
            <a:ext cx="10160" cy="5080"/>
          </a:xfrm>
          <a:custGeom>
            <a:avLst/>
            <a:gdLst/>
            <a:ahLst/>
            <a:cxnLst/>
            <a:rect l="l" t="t" r="r" b="b"/>
            <a:pathLst>
              <a:path w="10159" h="5080">
                <a:moveTo>
                  <a:pt x="9893" y="0"/>
                </a:moveTo>
                <a:lnTo>
                  <a:pt x="0" y="0"/>
                </a:lnTo>
                <a:lnTo>
                  <a:pt x="4572" y="4572"/>
                </a:lnTo>
                <a:lnTo>
                  <a:pt x="9893" y="4572"/>
                </a:lnTo>
                <a:lnTo>
                  <a:pt x="98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74DF603-3951-4456-98B1-03D1251F7326}"/>
              </a:ext>
            </a:extLst>
          </p:cNvPr>
          <p:cNvSpPr txBox="1"/>
          <p:nvPr/>
        </p:nvSpPr>
        <p:spPr>
          <a:xfrm>
            <a:off x="3184843" y="1165163"/>
            <a:ext cx="5659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66FF"/>
                </a:solidFill>
              </a:rPr>
              <a:t>CONSUMER MARKETING MATERIAL | PRINT ORDER FORM</a:t>
            </a:r>
          </a:p>
        </p:txBody>
      </p:sp>
      <p:sp>
        <p:nvSpPr>
          <p:cNvPr id="44" name="object 2">
            <a:extLst>
              <a:ext uri="{FF2B5EF4-FFF2-40B4-BE49-F238E27FC236}">
                <a16:creationId xmlns:a16="http://schemas.microsoft.com/office/drawing/2014/main" id="{755D7575-8DB7-4DD9-8FEF-4139B0EA786C}"/>
              </a:ext>
            </a:extLst>
          </p:cNvPr>
          <p:cNvSpPr txBox="1"/>
          <p:nvPr/>
        </p:nvSpPr>
        <p:spPr>
          <a:xfrm>
            <a:off x="294869" y="1634846"/>
            <a:ext cx="7122593" cy="5509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US" sz="1100" spc="-5" dirty="0">
                <a:solidFill>
                  <a:srgbClr val="0066FF"/>
                </a:solidFill>
                <a:cs typeface="Arial"/>
              </a:rPr>
              <a:t>SHIPPING INFORMATION </a:t>
            </a:r>
            <a:r>
              <a:rPr sz="1000" i="1" spc="-5" dirty="0">
                <a:cs typeface="Arial"/>
              </a:rPr>
              <a:t>(If</a:t>
            </a:r>
            <a:r>
              <a:rPr sz="1000" i="1" spc="-30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being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sent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direct</a:t>
            </a:r>
            <a:r>
              <a:rPr sz="1000" i="1" spc="-3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to</a:t>
            </a:r>
            <a:r>
              <a:rPr sz="1000" i="1" spc="-30" dirty="0">
                <a:cs typeface="Arial"/>
              </a:rPr>
              <a:t> </a:t>
            </a:r>
            <a:r>
              <a:rPr sz="1000" i="1" spc="-15" dirty="0">
                <a:cs typeface="Arial"/>
              </a:rPr>
              <a:t>you</a:t>
            </a:r>
            <a:r>
              <a:rPr sz="1000" i="1" spc="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at</a:t>
            </a:r>
            <a:r>
              <a:rPr sz="1000" i="1" spc="-2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a different</a:t>
            </a:r>
            <a:r>
              <a:rPr sz="1000" i="1" spc="-30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address</a:t>
            </a:r>
            <a:r>
              <a:rPr sz="1000" i="1" spc="-45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then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listed </a:t>
            </a:r>
            <a:r>
              <a:rPr sz="1000" i="1" spc="-10" dirty="0">
                <a:cs typeface="Arial"/>
              </a:rPr>
              <a:t>above)</a:t>
            </a:r>
            <a:endParaRPr sz="1000" i="1" dirty="0">
              <a:cs typeface="Arial"/>
            </a:endParaRPr>
          </a:p>
          <a:p>
            <a:pPr marL="12700" marR="5080">
              <a:spcBef>
                <a:spcPts val="600"/>
              </a:spcBef>
              <a:tabLst>
                <a:tab pos="4454525" algn="l"/>
                <a:tab pos="5923915" algn="l"/>
              </a:tabLst>
            </a:pPr>
            <a:r>
              <a:rPr lang="en-US" sz="1100" spc="-10" dirty="0">
                <a:cs typeface="Arial"/>
              </a:rPr>
              <a:t>Organization </a:t>
            </a:r>
            <a:r>
              <a:rPr lang="en-US" sz="1100" dirty="0">
                <a:cs typeface="Arial"/>
              </a:rPr>
              <a:t>Name </a:t>
            </a:r>
            <a:r>
              <a:rPr lang="en-US" sz="1100" i="1" spc="-5" dirty="0">
                <a:cs typeface="Arial"/>
              </a:rPr>
              <a:t>(if</a:t>
            </a:r>
            <a:r>
              <a:rPr lang="en-US" sz="1100" i="1" spc="-55" dirty="0">
                <a:cs typeface="Arial"/>
              </a:rPr>
              <a:t> </a:t>
            </a:r>
            <a:r>
              <a:rPr lang="en-US" sz="1100" i="1" spc="-10" dirty="0">
                <a:cs typeface="Arial"/>
              </a:rPr>
              <a:t>applicable)</a:t>
            </a:r>
            <a:r>
              <a:rPr lang="en-US" sz="1100" spc="-10" dirty="0">
                <a:cs typeface="Arial"/>
              </a:rPr>
              <a:t>: </a:t>
            </a:r>
            <a:r>
              <a:rPr lang="en-US" sz="1100" spc="-55" dirty="0">
                <a:cs typeface="Arial"/>
              </a:rPr>
              <a:t> </a:t>
            </a:r>
            <a:r>
              <a:rPr lang="en-US" sz="1100" u="sng" spc="-5" dirty="0">
                <a:cs typeface="Arial"/>
              </a:rPr>
              <a:t> </a:t>
            </a:r>
            <a:r>
              <a:rPr lang="en-US" sz="1100" u="sng" dirty="0">
                <a:cs typeface="Arial"/>
              </a:rPr>
              <a:t>		____________</a:t>
            </a:r>
            <a:r>
              <a:rPr lang="en-US" sz="1100" dirty="0">
                <a:cs typeface="Arial"/>
              </a:rPr>
              <a:t> </a:t>
            </a:r>
          </a:p>
          <a:p>
            <a:pPr marL="12700" marR="5080">
              <a:spcBef>
                <a:spcPts val="600"/>
              </a:spcBef>
              <a:tabLst>
                <a:tab pos="4454525" algn="l"/>
                <a:tab pos="5923915" algn="l"/>
              </a:tabLst>
            </a:pPr>
            <a:r>
              <a:rPr lang="en-US" sz="1100" spc="-5" dirty="0">
                <a:cs typeface="Arial"/>
              </a:rPr>
              <a:t>Street </a:t>
            </a:r>
            <a:r>
              <a:rPr lang="en-US" sz="1100" spc="-10" dirty="0">
                <a:cs typeface="Arial"/>
              </a:rPr>
              <a:t>Address:</a:t>
            </a:r>
            <a:r>
              <a:rPr lang="en-US" sz="1100" u="sng" spc="-10" dirty="0">
                <a:cs typeface="Arial"/>
              </a:rPr>
              <a:t> 	_________</a:t>
            </a:r>
            <a:r>
              <a:rPr lang="en-US" sz="1100" spc="-10" dirty="0">
                <a:cs typeface="Arial"/>
              </a:rPr>
              <a:t>Suite</a:t>
            </a:r>
            <a:r>
              <a:rPr lang="en-US" sz="1100" spc="-110" dirty="0">
                <a:cs typeface="Arial"/>
              </a:rPr>
              <a:t> </a:t>
            </a:r>
            <a:r>
              <a:rPr lang="en-US" sz="1100" spc="-5" dirty="0">
                <a:cs typeface="Arial"/>
              </a:rPr>
              <a:t>#: </a:t>
            </a:r>
            <a:r>
              <a:rPr lang="en-US" sz="1100" spc="-20" dirty="0">
                <a:cs typeface="Arial"/>
              </a:rPr>
              <a:t> </a:t>
            </a:r>
            <a:r>
              <a:rPr lang="en-US" sz="1100" u="sng" spc="-5" dirty="0">
                <a:cs typeface="Arial"/>
              </a:rPr>
              <a:t> </a:t>
            </a:r>
            <a:r>
              <a:rPr lang="en-US" sz="1100" u="sng" dirty="0">
                <a:cs typeface="Arial"/>
              </a:rPr>
              <a:t>	____________</a:t>
            </a:r>
            <a:r>
              <a:rPr lang="en-US" sz="1100" u="sng" spc="-210" dirty="0">
                <a:cs typeface="Arial"/>
              </a:rPr>
              <a:t> </a:t>
            </a:r>
            <a:endParaRPr lang="en-US" sz="1100" dirty="0">
              <a:cs typeface="Arial"/>
            </a:endParaRPr>
          </a:p>
          <a:p>
            <a:pPr marL="12700" marR="32384">
              <a:spcBef>
                <a:spcPts val="600"/>
              </a:spcBef>
              <a:tabLst>
                <a:tab pos="2498090" algn="l"/>
                <a:tab pos="2753995" algn="l"/>
                <a:tab pos="2773680" algn="l"/>
                <a:tab pos="3211195" algn="l"/>
                <a:tab pos="4145279" algn="l"/>
                <a:tab pos="4584065" algn="l"/>
                <a:tab pos="5536565" algn="l"/>
                <a:tab pos="5565775" algn="l"/>
              </a:tabLst>
            </a:pPr>
            <a:r>
              <a:rPr lang="en-US" sz="1100" spc="-15" dirty="0">
                <a:cs typeface="Arial"/>
              </a:rPr>
              <a:t>City:</a:t>
            </a:r>
            <a:r>
              <a:rPr lang="en-US" sz="1100" u="sng" spc="-15" dirty="0">
                <a:cs typeface="Arial"/>
              </a:rPr>
              <a:t> 			_______ </a:t>
            </a:r>
            <a:r>
              <a:rPr lang="en-US" sz="1100" spc="-15" dirty="0">
                <a:cs typeface="Arial"/>
              </a:rPr>
              <a:t>      	</a:t>
            </a:r>
            <a:r>
              <a:rPr lang="en-US" sz="1100" spc="-10" dirty="0">
                <a:cs typeface="Arial"/>
              </a:rPr>
              <a:t>State:</a:t>
            </a:r>
            <a:r>
              <a:rPr lang="en-US" sz="1100" u="sng" spc="-10" dirty="0">
                <a:cs typeface="Arial"/>
              </a:rPr>
              <a:t> ___	</a:t>
            </a:r>
            <a:r>
              <a:rPr lang="en-US" sz="1100" spc="-10" dirty="0">
                <a:cs typeface="Arial"/>
              </a:rPr>
              <a:t>	</a:t>
            </a:r>
            <a:r>
              <a:rPr lang="en-US" sz="1100" spc="-5" dirty="0">
                <a:cs typeface="Arial"/>
              </a:rPr>
              <a:t>Zip: _____________</a:t>
            </a:r>
            <a:r>
              <a:rPr lang="en-US" sz="1100" dirty="0">
                <a:cs typeface="Arial"/>
              </a:rPr>
              <a:t> </a:t>
            </a:r>
          </a:p>
          <a:p>
            <a:pPr marL="12700" marR="32384">
              <a:spcBef>
                <a:spcPts val="600"/>
              </a:spcBef>
              <a:tabLst>
                <a:tab pos="2497138" algn="l"/>
                <a:tab pos="2752725" algn="l"/>
                <a:tab pos="2773363" algn="l"/>
                <a:tab pos="3209925" algn="l"/>
                <a:tab pos="4144963" algn="l"/>
                <a:tab pos="4583113" algn="l"/>
                <a:tab pos="5565775" algn="l"/>
                <a:tab pos="6750050" algn="l"/>
              </a:tabLst>
            </a:pPr>
            <a:r>
              <a:rPr lang="en-US" sz="1100" spc="-10" dirty="0">
                <a:cs typeface="Arial"/>
              </a:rPr>
              <a:t>Phone: __________________________________________     </a:t>
            </a:r>
            <a:r>
              <a:rPr lang="en-US" sz="1100" spc="-5" dirty="0">
                <a:cs typeface="Arial"/>
              </a:rPr>
              <a:t>Alt</a:t>
            </a:r>
            <a:r>
              <a:rPr lang="en-US" sz="1100" spc="-180" dirty="0">
                <a:cs typeface="Arial"/>
              </a:rPr>
              <a:t> </a:t>
            </a:r>
            <a:r>
              <a:rPr lang="en-US" sz="1100" spc="-10" dirty="0">
                <a:cs typeface="Arial"/>
              </a:rPr>
              <a:t>Phone :</a:t>
            </a:r>
            <a:r>
              <a:rPr lang="en-US" sz="1100" u="sng" spc="-10" dirty="0">
                <a:cs typeface="Arial"/>
              </a:rPr>
              <a:t> 	_______	_________________ </a:t>
            </a:r>
          </a:p>
          <a:p>
            <a:pPr marL="12700" marR="32384">
              <a:spcBef>
                <a:spcPts val="600"/>
              </a:spcBef>
              <a:tabLst>
                <a:tab pos="2498090" algn="l"/>
                <a:tab pos="2753995" algn="l"/>
                <a:tab pos="2773680" algn="l"/>
                <a:tab pos="3211195" algn="l"/>
                <a:tab pos="4145279" algn="l"/>
                <a:tab pos="4584065" algn="l"/>
                <a:tab pos="5536565" algn="l"/>
                <a:tab pos="5565775" algn="l"/>
              </a:tabLst>
            </a:pPr>
            <a:r>
              <a:rPr lang="en-US" sz="1100" spc="-5" dirty="0">
                <a:cs typeface="Arial"/>
              </a:rPr>
              <a:t>Email </a:t>
            </a:r>
            <a:r>
              <a:rPr lang="en-US" sz="1100" spc="-10" dirty="0">
                <a:cs typeface="Arial"/>
              </a:rPr>
              <a:t>Address:</a:t>
            </a:r>
            <a:r>
              <a:rPr lang="en-US" sz="1100" u="sng" spc="-10" dirty="0">
                <a:cs typeface="Arial"/>
              </a:rPr>
              <a:t> 	_____________</a:t>
            </a:r>
            <a:r>
              <a:rPr lang="en-US" sz="1100" spc="-5" dirty="0">
                <a:cs typeface="Arial"/>
              </a:rPr>
              <a:t>  Website:</a:t>
            </a:r>
            <a:r>
              <a:rPr lang="en-US" sz="1100" spc="-55" dirty="0">
                <a:cs typeface="Arial"/>
              </a:rPr>
              <a:t> ____________________________________________</a:t>
            </a:r>
            <a:endParaRPr lang="en-US" sz="1100" dirty="0">
              <a:cs typeface="Arial"/>
            </a:endParaRPr>
          </a:p>
          <a:p>
            <a:pPr>
              <a:lnSpc>
                <a:spcPct val="100000"/>
              </a:lnSpc>
            </a:pPr>
            <a:endParaRPr sz="1100" dirty="0"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 dirty="0">
              <a:solidFill>
                <a:srgbClr val="0066FF"/>
              </a:solidFill>
              <a:cs typeface="Times New Roman"/>
            </a:endParaRPr>
          </a:p>
          <a:p>
            <a:pPr marL="12700">
              <a:lnSpc>
                <a:spcPts val="1180"/>
              </a:lnSpc>
            </a:pPr>
            <a:r>
              <a:rPr lang="en-US" sz="1100" spc="-5" dirty="0">
                <a:solidFill>
                  <a:srgbClr val="0066FF"/>
                </a:solidFill>
                <a:cs typeface="Arial"/>
              </a:rPr>
              <a:t>BILLING INFORMATION </a:t>
            </a:r>
            <a:r>
              <a:rPr sz="1000" b="1" i="1" spc="-5" dirty="0">
                <a:cs typeface="Arial"/>
              </a:rPr>
              <a:t>Note</a:t>
            </a:r>
            <a:r>
              <a:rPr sz="1000" i="1" spc="-5" dirty="0">
                <a:cs typeface="Arial"/>
              </a:rPr>
              <a:t>: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The </a:t>
            </a:r>
            <a:r>
              <a:rPr sz="1000" i="1" dirty="0">
                <a:cs typeface="Arial"/>
              </a:rPr>
              <a:t>print</a:t>
            </a:r>
            <a:r>
              <a:rPr sz="1000" i="1" spc="-4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platform</a:t>
            </a:r>
            <a:r>
              <a:rPr sz="1000" i="1" spc="-3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requires</a:t>
            </a:r>
            <a:r>
              <a:rPr sz="1000" i="1" spc="-3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payment</a:t>
            </a:r>
            <a:r>
              <a:rPr sz="1000" i="1" spc="-40" dirty="0">
                <a:cs typeface="Arial"/>
              </a:rPr>
              <a:t> </a:t>
            </a:r>
            <a:r>
              <a:rPr sz="1000" i="1" dirty="0">
                <a:cs typeface="Arial"/>
              </a:rPr>
              <a:t>to</a:t>
            </a:r>
            <a:r>
              <a:rPr sz="1000" i="1" spc="-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be</a:t>
            </a:r>
            <a:r>
              <a:rPr sz="1000" i="1" spc="-15" dirty="0">
                <a:cs typeface="Arial"/>
              </a:rPr>
              <a:t> </a:t>
            </a:r>
            <a:r>
              <a:rPr sz="1000" i="1" dirty="0">
                <a:cs typeface="Arial"/>
              </a:rPr>
              <a:t>made</a:t>
            </a:r>
            <a:r>
              <a:rPr sz="1000" i="1" spc="-40" dirty="0">
                <a:cs typeface="Arial"/>
              </a:rPr>
              <a:t> </a:t>
            </a:r>
            <a:r>
              <a:rPr sz="1000" i="1" dirty="0">
                <a:cs typeface="Arial"/>
              </a:rPr>
              <a:t>by</a:t>
            </a:r>
            <a:r>
              <a:rPr sz="1000" i="1" spc="-1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credit</a:t>
            </a:r>
            <a:r>
              <a:rPr sz="1000" i="1" spc="-40" dirty="0">
                <a:cs typeface="Arial"/>
              </a:rPr>
              <a:t> </a:t>
            </a:r>
            <a:r>
              <a:rPr sz="1000" i="1" dirty="0">
                <a:cs typeface="Arial"/>
              </a:rPr>
              <a:t>card.</a:t>
            </a:r>
            <a:r>
              <a:rPr sz="1000" i="1" spc="-4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The</a:t>
            </a:r>
            <a:r>
              <a:rPr sz="1000" i="1" u="sng" spc="-15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information</a:t>
            </a:r>
            <a:r>
              <a:rPr sz="1000" i="1" u="sng" spc="-4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you</a:t>
            </a:r>
            <a:r>
              <a:rPr sz="1000" i="1" u="sng" spc="-15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provide</a:t>
            </a:r>
            <a:r>
              <a:rPr sz="1000" i="1" u="sng" spc="-5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below</a:t>
            </a:r>
            <a:r>
              <a:rPr sz="1000" i="1" u="sng" spc="-35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will</a:t>
            </a:r>
            <a:r>
              <a:rPr sz="1000" i="1" u="sng" spc="-15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not</a:t>
            </a:r>
            <a:r>
              <a:rPr sz="1000" i="1" u="sng" spc="-30" dirty="0">
                <a:cs typeface="Arial"/>
              </a:rPr>
              <a:t> </a:t>
            </a:r>
            <a:r>
              <a:rPr sz="1000" i="1" u="sng" spc="-15" dirty="0">
                <a:cs typeface="Arial"/>
              </a:rPr>
              <a:t>be</a:t>
            </a:r>
            <a:r>
              <a:rPr lang="en-US" sz="1000" i="1" u="sng" spc="-15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kept</a:t>
            </a:r>
            <a:r>
              <a:rPr sz="1000" i="1" u="sng" spc="-45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on</a:t>
            </a:r>
            <a:r>
              <a:rPr sz="1000" i="1" u="sng" spc="-20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file</a:t>
            </a:r>
            <a:r>
              <a:rPr sz="1000" i="1" u="sng" spc="-35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and</a:t>
            </a:r>
            <a:r>
              <a:rPr sz="1000" i="1" u="sng" spc="-35" dirty="0">
                <a:cs typeface="Arial"/>
              </a:rPr>
              <a:t> </a:t>
            </a:r>
            <a:r>
              <a:rPr sz="1000" i="1" u="sng" spc="-15" dirty="0">
                <a:cs typeface="Arial"/>
              </a:rPr>
              <a:t>will</a:t>
            </a:r>
            <a:r>
              <a:rPr sz="1000" i="1" u="sng" spc="-5" dirty="0">
                <a:cs typeface="Arial"/>
              </a:rPr>
              <a:t> only</a:t>
            </a:r>
            <a:r>
              <a:rPr sz="1000" i="1" u="sng" spc="-4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be</a:t>
            </a:r>
            <a:r>
              <a:rPr sz="1000" i="1" u="sng" spc="-20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used</a:t>
            </a:r>
            <a:r>
              <a:rPr sz="1000" i="1" u="sng" spc="-45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for</a:t>
            </a:r>
            <a:r>
              <a:rPr sz="1000" i="1" u="sng" spc="-25" dirty="0">
                <a:cs typeface="Arial"/>
              </a:rPr>
              <a:t> </a:t>
            </a:r>
            <a:r>
              <a:rPr sz="1000" i="1" u="sng" dirty="0">
                <a:cs typeface="Arial"/>
              </a:rPr>
              <a:t>this</a:t>
            </a:r>
            <a:r>
              <a:rPr sz="1000" i="1" u="sng" spc="-4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specific</a:t>
            </a:r>
            <a:r>
              <a:rPr sz="1000" i="1" u="sng" spc="-40" dirty="0">
                <a:cs typeface="Arial"/>
              </a:rPr>
              <a:t> </a:t>
            </a:r>
            <a:r>
              <a:rPr sz="1000" i="1" u="sng" spc="-5" dirty="0">
                <a:cs typeface="Arial"/>
              </a:rPr>
              <a:t>order.</a:t>
            </a:r>
            <a:r>
              <a:rPr sz="1000" i="1" u="sng" spc="-45" dirty="0">
                <a:cs typeface="Arial"/>
              </a:rPr>
              <a:t> </a:t>
            </a:r>
            <a:r>
              <a:rPr sz="1000" i="1" dirty="0">
                <a:cs typeface="Arial"/>
              </a:rPr>
              <a:t>Future</a:t>
            </a:r>
            <a:r>
              <a:rPr sz="1000" i="1" spc="-45" dirty="0">
                <a:cs typeface="Arial"/>
              </a:rPr>
              <a:t> </a:t>
            </a:r>
            <a:r>
              <a:rPr sz="1000" i="1" dirty="0">
                <a:cs typeface="Arial"/>
              </a:rPr>
              <a:t>orders</a:t>
            </a:r>
            <a:r>
              <a:rPr sz="1000" i="1" spc="-55" dirty="0">
                <a:cs typeface="Arial"/>
              </a:rPr>
              <a:t> </a:t>
            </a:r>
            <a:r>
              <a:rPr sz="1000" i="1" spc="-15" dirty="0">
                <a:cs typeface="Arial"/>
              </a:rPr>
              <a:t>will</a:t>
            </a:r>
            <a:r>
              <a:rPr sz="1000" i="1" spc="-5" dirty="0">
                <a:cs typeface="Arial"/>
              </a:rPr>
              <a:t> require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credit</a:t>
            </a:r>
            <a:r>
              <a:rPr sz="1000" i="1" spc="-45" dirty="0">
                <a:cs typeface="Arial"/>
              </a:rPr>
              <a:t> </a:t>
            </a:r>
            <a:r>
              <a:rPr sz="1000" i="1" dirty="0">
                <a:cs typeface="Arial"/>
              </a:rPr>
              <a:t>card</a:t>
            </a:r>
            <a:r>
              <a:rPr sz="1000" i="1" spc="-3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information</a:t>
            </a:r>
            <a:r>
              <a:rPr sz="1000" i="1" spc="-55" dirty="0">
                <a:cs typeface="Arial"/>
              </a:rPr>
              <a:t> </a:t>
            </a:r>
            <a:r>
              <a:rPr sz="1000" i="1" dirty="0">
                <a:cs typeface="Arial"/>
              </a:rPr>
              <a:t>to</a:t>
            </a:r>
            <a:r>
              <a:rPr sz="1000" i="1" spc="-5" dirty="0">
                <a:cs typeface="Arial"/>
              </a:rPr>
              <a:t> </a:t>
            </a:r>
            <a:r>
              <a:rPr sz="1000" i="1" spc="-15" dirty="0">
                <a:cs typeface="Arial"/>
              </a:rPr>
              <a:t>be  </a:t>
            </a:r>
            <a:r>
              <a:rPr sz="1000" i="1" spc="-5" dirty="0">
                <a:cs typeface="Arial"/>
              </a:rPr>
              <a:t>completed</a:t>
            </a:r>
            <a:r>
              <a:rPr sz="1000" i="1" spc="-65" dirty="0">
                <a:cs typeface="Arial"/>
              </a:rPr>
              <a:t> </a:t>
            </a:r>
            <a:r>
              <a:rPr sz="1000" i="1" dirty="0">
                <a:cs typeface="Arial"/>
              </a:rPr>
              <a:t>at</a:t>
            </a:r>
            <a:r>
              <a:rPr sz="1000" i="1" spc="-25" dirty="0">
                <a:cs typeface="Arial"/>
              </a:rPr>
              <a:t> </a:t>
            </a:r>
            <a:r>
              <a:rPr sz="1000" i="1" dirty="0">
                <a:cs typeface="Arial"/>
              </a:rPr>
              <a:t>the</a:t>
            </a:r>
            <a:r>
              <a:rPr sz="1000" i="1" spc="-45" dirty="0">
                <a:cs typeface="Arial"/>
              </a:rPr>
              <a:t> </a:t>
            </a:r>
            <a:r>
              <a:rPr sz="1000" i="1" dirty="0">
                <a:cs typeface="Arial"/>
              </a:rPr>
              <a:t>time</a:t>
            </a:r>
            <a:r>
              <a:rPr sz="1000" i="1" spc="-55" dirty="0">
                <a:cs typeface="Arial"/>
              </a:rPr>
              <a:t> </a:t>
            </a:r>
            <a:r>
              <a:rPr sz="1000" i="1" dirty="0">
                <a:cs typeface="Arial"/>
              </a:rPr>
              <a:t>of</a:t>
            </a:r>
            <a:r>
              <a:rPr sz="1000" i="1" spc="-40" dirty="0">
                <a:cs typeface="Arial"/>
              </a:rPr>
              <a:t> </a:t>
            </a:r>
            <a:r>
              <a:rPr sz="1000" i="1" dirty="0">
                <a:cs typeface="Arial"/>
              </a:rPr>
              <a:t>any</a:t>
            </a:r>
            <a:r>
              <a:rPr sz="1000" i="1" spc="-45" dirty="0">
                <a:cs typeface="Arial"/>
              </a:rPr>
              <a:t> </a:t>
            </a:r>
            <a:r>
              <a:rPr sz="1000" i="1" dirty="0">
                <a:cs typeface="Arial"/>
              </a:rPr>
              <a:t>future</a:t>
            </a:r>
            <a:r>
              <a:rPr sz="1000" i="1" spc="-25" dirty="0">
                <a:cs typeface="Arial"/>
              </a:rPr>
              <a:t> </a:t>
            </a:r>
            <a:r>
              <a:rPr sz="1000" i="1" spc="-10" dirty="0">
                <a:cs typeface="Arial"/>
              </a:rPr>
              <a:t>order.</a:t>
            </a:r>
            <a:endParaRPr sz="1000" i="1" dirty="0"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100" i="1" u="sng" spc="-5" dirty="0">
                <a:cs typeface="Arial"/>
              </a:rPr>
              <a:t>All </a:t>
            </a:r>
            <a:r>
              <a:rPr sz="1100" i="1" u="sng" spc="-10" dirty="0">
                <a:cs typeface="Arial"/>
              </a:rPr>
              <a:t>Major Credit </a:t>
            </a:r>
            <a:r>
              <a:rPr sz="1100" i="1" u="sng" spc="-5" dirty="0">
                <a:cs typeface="Arial"/>
              </a:rPr>
              <a:t>Cards Are </a:t>
            </a:r>
            <a:r>
              <a:rPr sz="1100" i="1" u="sng" spc="-10" dirty="0">
                <a:cs typeface="Arial"/>
              </a:rPr>
              <a:t>Accepted: </a:t>
            </a:r>
            <a:r>
              <a:rPr sz="1100" i="1" u="sng" spc="-5" dirty="0">
                <a:cs typeface="Arial"/>
              </a:rPr>
              <a:t>(American Express, Discover, </a:t>
            </a:r>
            <a:r>
              <a:rPr sz="1100" i="1" u="sng" spc="-10" dirty="0">
                <a:cs typeface="Arial"/>
              </a:rPr>
              <a:t>MasterCard and</a:t>
            </a:r>
            <a:r>
              <a:rPr sz="1100" i="1" u="sng" spc="-160" dirty="0">
                <a:cs typeface="Arial"/>
              </a:rPr>
              <a:t> </a:t>
            </a:r>
            <a:r>
              <a:rPr sz="1100" i="1" u="sng" spc="-5" dirty="0">
                <a:cs typeface="Arial"/>
              </a:rPr>
              <a:t>Visa)</a:t>
            </a:r>
            <a:endParaRPr sz="1100" dirty="0">
              <a:cs typeface="Arial"/>
            </a:endParaRP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sz="1100" spc="-10" dirty="0">
                <a:cs typeface="Arial"/>
              </a:rPr>
              <a:t>Credit</a:t>
            </a:r>
            <a:r>
              <a:rPr sz="1100" spc="-30" dirty="0">
                <a:cs typeface="Arial"/>
              </a:rPr>
              <a:t> </a:t>
            </a:r>
            <a:r>
              <a:rPr sz="1100" spc="-5" dirty="0">
                <a:cs typeface="Arial"/>
              </a:rPr>
              <a:t>Card</a:t>
            </a:r>
            <a:r>
              <a:rPr sz="1100" spc="-20" dirty="0">
                <a:cs typeface="Arial"/>
              </a:rPr>
              <a:t> </a:t>
            </a:r>
            <a:r>
              <a:rPr sz="1100" spc="-10" dirty="0">
                <a:cs typeface="Arial"/>
              </a:rPr>
              <a:t>#:</a:t>
            </a:r>
            <a:r>
              <a:rPr sz="1100" u="sng" spc="-10" dirty="0">
                <a:cs typeface="Arial"/>
              </a:rPr>
              <a:t> 					</a:t>
            </a:r>
            <a:r>
              <a:rPr lang="en-US" sz="1100" spc="-10" dirty="0">
                <a:cs typeface="Arial"/>
              </a:rPr>
              <a:t>_______ </a:t>
            </a:r>
            <a:r>
              <a:rPr sz="1100" spc="-10" dirty="0">
                <a:cs typeface="Arial"/>
              </a:rPr>
              <a:t>CVV#</a:t>
            </a:r>
            <a:r>
              <a:rPr lang="en-US" sz="1100" spc="-10" dirty="0">
                <a:cs typeface="Arial"/>
              </a:rPr>
              <a:t>: _______  Ex</a:t>
            </a:r>
            <a:r>
              <a:rPr sz="1100" spc="-5" dirty="0">
                <a:cs typeface="Arial"/>
              </a:rPr>
              <a:t>p:</a:t>
            </a:r>
            <a:r>
              <a:rPr sz="1100" u="sng" spc="-5" dirty="0">
                <a:cs typeface="Arial"/>
              </a:rPr>
              <a:t> 	</a:t>
            </a:r>
            <a:r>
              <a:rPr lang="en-US" sz="1100" u="sng" spc="-5" dirty="0">
                <a:cs typeface="Arial"/>
              </a:rPr>
              <a:t>    </a:t>
            </a:r>
            <a:r>
              <a:rPr lang="en-US" sz="1100" spc="-5" dirty="0">
                <a:cs typeface="Arial"/>
              </a:rPr>
              <a:t> </a:t>
            </a:r>
            <a:r>
              <a:rPr sz="1100" spc="-5" dirty="0">
                <a:cs typeface="Arial"/>
              </a:rPr>
              <a:t>/</a:t>
            </a:r>
            <a:r>
              <a:rPr lang="en-US" sz="1100" spc="-5" dirty="0">
                <a:cs typeface="Arial"/>
              </a:rPr>
              <a:t>_______</a:t>
            </a:r>
            <a:r>
              <a:rPr sz="1100" spc="-5" dirty="0">
                <a:cs typeface="Arial"/>
              </a:rPr>
              <a:t> </a:t>
            </a:r>
            <a:endParaRPr lang="en-US" sz="1100" spc="-5" dirty="0">
              <a:cs typeface="Arial"/>
            </a:endParaRP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lang="en-US" sz="1100" spc="-5" dirty="0">
                <a:cs typeface="Arial"/>
              </a:rPr>
              <a:t>T</a:t>
            </a:r>
            <a:r>
              <a:rPr sz="1100" spc="-10" dirty="0">
                <a:cs typeface="Arial"/>
              </a:rPr>
              <a:t>ype:	AMEX</a:t>
            </a:r>
            <a:r>
              <a:rPr lang="en-US" sz="1100" spc="-10" dirty="0">
                <a:cs typeface="Arial"/>
              </a:rPr>
              <a:t> </a:t>
            </a:r>
            <a:r>
              <a:rPr lang="en-US" sz="1100" u="sng" spc="-10" dirty="0">
                <a:cs typeface="Arial"/>
              </a:rPr>
              <a:t>_______</a:t>
            </a:r>
            <a:r>
              <a:rPr lang="en-US" sz="1100" spc="-10" dirty="0">
                <a:cs typeface="Arial"/>
              </a:rPr>
              <a:t>	</a:t>
            </a:r>
            <a:r>
              <a:rPr sz="1100" spc="-5" dirty="0">
                <a:cs typeface="Arial"/>
              </a:rPr>
              <a:t>Discover</a:t>
            </a:r>
            <a:r>
              <a:rPr lang="en-US" sz="1100" spc="-5" dirty="0">
                <a:cs typeface="Arial"/>
              </a:rPr>
              <a:t> _______	</a:t>
            </a:r>
            <a:r>
              <a:rPr sz="1100" spc="-5" dirty="0">
                <a:cs typeface="Arial"/>
              </a:rPr>
              <a:t>MasterCard</a:t>
            </a:r>
            <a:r>
              <a:rPr lang="en-US" sz="1100" spc="-5" dirty="0">
                <a:cs typeface="Arial"/>
              </a:rPr>
              <a:t> _______ 	V</a:t>
            </a:r>
            <a:r>
              <a:rPr sz="1100" spc="-5" dirty="0">
                <a:cs typeface="Arial"/>
              </a:rPr>
              <a:t>isa</a:t>
            </a:r>
            <a:r>
              <a:rPr lang="en-US" sz="1100" spc="-5" dirty="0">
                <a:cs typeface="Arial"/>
              </a:rPr>
              <a:t>_______</a:t>
            </a: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sz="1100" spc="-5" dirty="0">
                <a:cs typeface="Arial"/>
              </a:rPr>
              <a:t>First</a:t>
            </a:r>
            <a:r>
              <a:rPr sz="1100" dirty="0">
                <a:cs typeface="Arial"/>
              </a:rPr>
              <a:t> </a:t>
            </a:r>
            <a:r>
              <a:rPr sz="1100" spc="-5" dirty="0">
                <a:cs typeface="Arial"/>
              </a:rPr>
              <a:t>Name:</a:t>
            </a:r>
            <a:r>
              <a:rPr sz="1100" u="sng" spc="-5" dirty="0">
                <a:cs typeface="Arial"/>
              </a:rPr>
              <a:t> </a:t>
            </a:r>
            <a:r>
              <a:rPr lang="en-US" sz="1100" u="sng" spc="-5" dirty="0">
                <a:cs typeface="Arial"/>
              </a:rPr>
              <a:t>__________________________________  </a:t>
            </a:r>
            <a:r>
              <a:rPr lang="en-US" sz="1100" spc="-5" dirty="0">
                <a:cs typeface="Arial"/>
              </a:rPr>
              <a:t>    </a:t>
            </a:r>
            <a:r>
              <a:rPr sz="1100" spc="-5" dirty="0">
                <a:cs typeface="Arial"/>
              </a:rPr>
              <a:t>Last</a:t>
            </a:r>
            <a:r>
              <a:rPr sz="1100" spc="-100" dirty="0">
                <a:cs typeface="Arial"/>
              </a:rPr>
              <a:t> </a:t>
            </a:r>
            <a:r>
              <a:rPr sz="1100" spc="-5" dirty="0">
                <a:cs typeface="Arial"/>
              </a:rPr>
              <a:t>Name: </a:t>
            </a:r>
            <a:r>
              <a:rPr lang="en-US" sz="1100" spc="-5" dirty="0">
                <a:cs typeface="Arial"/>
              </a:rPr>
              <a:t>__________________________________________</a:t>
            </a:r>
            <a:r>
              <a:rPr sz="1100" spc="-10" dirty="0">
                <a:cs typeface="Arial"/>
              </a:rPr>
              <a:t>                                                  </a:t>
            </a:r>
            <a:r>
              <a:rPr sz="1100" spc="30" dirty="0">
                <a:cs typeface="Arial"/>
              </a:rPr>
              <a:t> </a:t>
            </a:r>
            <a:endParaRPr lang="en-US" sz="1100" spc="30" dirty="0">
              <a:cs typeface="Arial"/>
            </a:endParaRP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sz="1100" spc="-10" dirty="0">
                <a:cs typeface="Arial"/>
              </a:rPr>
              <a:t>Billing</a:t>
            </a:r>
            <a:r>
              <a:rPr sz="1100" spc="-75" dirty="0">
                <a:cs typeface="Arial"/>
              </a:rPr>
              <a:t> </a:t>
            </a:r>
            <a:r>
              <a:rPr sz="1100" spc="-10" dirty="0">
                <a:cs typeface="Arial"/>
              </a:rPr>
              <a:t>Address:</a:t>
            </a:r>
            <a:r>
              <a:rPr sz="1100" spc="-55" dirty="0">
                <a:cs typeface="Arial"/>
              </a:rPr>
              <a:t> </a:t>
            </a:r>
            <a:r>
              <a:rPr sz="1100" u="sng" spc="-5" dirty="0">
                <a:cs typeface="Arial"/>
              </a:rPr>
              <a:t> </a:t>
            </a:r>
            <a:r>
              <a:rPr lang="en-US" sz="1100" spc="-5" dirty="0">
                <a:cs typeface="Arial"/>
              </a:rPr>
              <a:t>_____________________________________________________________________________________</a:t>
            </a: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lang="en-US" sz="1100" spc="-15" dirty="0">
                <a:cs typeface="Arial"/>
              </a:rPr>
              <a:t>Cit</a:t>
            </a:r>
            <a:r>
              <a:rPr sz="1100" spc="-15" dirty="0">
                <a:cs typeface="Arial"/>
              </a:rPr>
              <a:t>y:</a:t>
            </a:r>
            <a:r>
              <a:rPr sz="1100" u="sng" spc="-15" dirty="0">
                <a:cs typeface="Arial"/>
              </a:rPr>
              <a:t> 	</a:t>
            </a:r>
            <a:r>
              <a:rPr lang="en-US" sz="1100" u="sng" spc="-15" dirty="0">
                <a:cs typeface="Arial"/>
              </a:rPr>
              <a:t>_________________________________________</a:t>
            </a:r>
            <a:r>
              <a:rPr lang="en-US" sz="1100" spc="-15" dirty="0">
                <a:cs typeface="Arial"/>
              </a:rPr>
              <a:t>	</a:t>
            </a:r>
            <a:r>
              <a:rPr sz="1100" spc="-10" dirty="0">
                <a:cs typeface="Arial"/>
              </a:rPr>
              <a:t>State:</a:t>
            </a:r>
            <a:r>
              <a:rPr sz="1100" u="sng" spc="-10" dirty="0">
                <a:cs typeface="Arial"/>
              </a:rPr>
              <a:t> </a:t>
            </a:r>
            <a:r>
              <a:rPr lang="en-US" sz="1100" u="sng" spc="-10" dirty="0">
                <a:cs typeface="Arial"/>
              </a:rPr>
              <a:t>____  </a:t>
            </a:r>
            <a:r>
              <a:rPr lang="en-US" sz="1100" spc="-10" dirty="0">
                <a:cs typeface="Arial"/>
              </a:rPr>
              <a:t>	</a:t>
            </a:r>
            <a:r>
              <a:rPr sz="1100" spc="-5" dirty="0">
                <a:cs typeface="Arial"/>
              </a:rPr>
              <a:t>Zip: </a:t>
            </a:r>
            <a:r>
              <a:rPr sz="1100" u="sng" spc="-5" dirty="0">
                <a:cs typeface="Arial"/>
              </a:rPr>
              <a:t>	</a:t>
            </a:r>
            <a:r>
              <a:rPr sz="1100" dirty="0">
                <a:cs typeface="Arial"/>
              </a:rPr>
              <a:t> </a:t>
            </a:r>
            <a:endParaRPr lang="en-US" sz="1100" dirty="0">
              <a:cs typeface="Arial"/>
            </a:endParaRP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sz="1100" spc="-10" dirty="0">
                <a:cs typeface="Arial"/>
              </a:rPr>
              <a:t>Cardholder</a:t>
            </a:r>
            <a:r>
              <a:rPr sz="1100" spc="-114" dirty="0">
                <a:cs typeface="Arial"/>
              </a:rPr>
              <a:t> </a:t>
            </a:r>
            <a:r>
              <a:rPr sz="1100" spc="-10" dirty="0">
                <a:cs typeface="Arial"/>
              </a:rPr>
              <a:t>Phone:</a:t>
            </a:r>
            <a:r>
              <a:rPr sz="1100" spc="-40" dirty="0">
                <a:cs typeface="Arial"/>
              </a:rPr>
              <a:t> </a:t>
            </a:r>
            <a:r>
              <a:rPr lang="en-US" sz="1100" spc="-5" dirty="0">
                <a:cs typeface="Arial"/>
              </a:rPr>
              <a:t>_____________________	C</a:t>
            </a:r>
            <a:r>
              <a:rPr sz="1100" spc="-10" dirty="0">
                <a:cs typeface="Arial"/>
              </a:rPr>
              <a:t>ardholder </a:t>
            </a:r>
            <a:r>
              <a:rPr sz="1100" spc="-5" dirty="0">
                <a:cs typeface="Arial"/>
              </a:rPr>
              <a:t>Email</a:t>
            </a:r>
            <a:r>
              <a:rPr sz="1100" spc="-90" dirty="0">
                <a:cs typeface="Arial"/>
              </a:rPr>
              <a:t> </a:t>
            </a:r>
            <a:r>
              <a:rPr sz="1100" spc="-10" dirty="0">
                <a:cs typeface="Arial"/>
              </a:rPr>
              <a:t>Address:</a:t>
            </a:r>
            <a:r>
              <a:rPr lang="en-US" sz="1100" spc="-10" dirty="0">
                <a:cs typeface="Arial"/>
              </a:rPr>
              <a:t>_______________________________________</a:t>
            </a:r>
            <a:r>
              <a:rPr sz="1100" spc="-55" dirty="0">
                <a:cs typeface="Arial"/>
              </a:rPr>
              <a:t> </a:t>
            </a:r>
            <a:r>
              <a:rPr sz="1100" u="sng" spc="-5" dirty="0">
                <a:cs typeface="Arial"/>
              </a:rPr>
              <a:t> </a:t>
            </a:r>
            <a:endParaRPr lang="en-US" sz="1100" u="sng" spc="-5" dirty="0">
              <a:cs typeface="Arial"/>
            </a:endParaRPr>
          </a:p>
          <a:p>
            <a:pPr marL="12700" marR="273050">
              <a:spcBef>
                <a:spcPts val="600"/>
              </a:spcBef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endParaRPr lang="en-US" sz="1100" b="1" u="sng" spc="-5" dirty="0">
              <a:cs typeface="Arial"/>
            </a:endParaRPr>
          </a:p>
          <a:p>
            <a:pPr marL="12700" marR="273050" algn="just">
              <a:tabLst>
                <a:tab pos="469900" algn="l"/>
                <a:tab pos="1147445" algn="l"/>
                <a:tab pos="1842770" algn="l"/>
                <a:tab pos="2651760" algn="l"/>
                <a:tab pos="3211195" algn="l"/>
                <a:tab pos="4014470" algn="l"/>
                <a:tab pos="4193540" algn="l"/>
                <a:tab pos="4980940" algn="l"/>
                <a:tab pos="5041900" algn="l"/>
                <a:tab pos="5518785" algn="l"/>
                <a:tab pos="5603875" algn="l"/>
                <a:tab pos="5837555" algn="l"/>
              </a:tabLst>
            </a:pPr>
            <a:r>
              <a:rPr sz="1100" dirty="0">
                <a:cs typeface="Arial"/>
              </a:rPr>
              <a:t>I </a:t>
            </a:r>
            <a:r>
              <a:rPr sz="1100" spc="-5" dirty="0">
                <a:cs typeface="Arial"/>
              </a:rPr>
              <a:t>authorize </a:t>
            </a:r>
            <a:r>
              <a:rPr sz="1100" spc="-15" dirty="0">
                <a:cs typeface="Arial"/>
              </a:rPr>
              <a:t>A</a:t>
            </a:r>
            <a:r>
              <a:rPr lang="en-US" sz="1100" spc="-15" dirty="0">
                <a:cs typeface="Arial"/>
              </a:rPr>
              <a:t>IMCOR</a:t>
            </a:r>
            <a:r>
              <a:rPr sz="1100" spc="-15" dirty="0">
                <a:cs typeface="Arial"/>
              </a:rPr>
              <a:t> </a:t>
            </a:r>
            <a:r>
              <a:rPr sz="1100" spc="-10" dirty="0">
                <a:cs typeface="Arial"/>
              </a:rPr>
              <a:t>Enterprise Insurance Group </a:t>
            </a:r>
            <a:r>
              <a:rPr sz="1100" dirty="0">
                <a:cs typeface="Arial"/>
              </a:rPr>
              <a:t>/ </a:t>
            </a:r>
            <a:r>
              <a:rPr sz="1100" spc="-10" dirty="0">
                <a:cs typeface="Arial"/>
              </a:rPr>
              <a:t>A</a:t>
            </a:r>
            <a:r>
              <a:rPr lang="en-US" sz="1100" spc="-10" dirty="0">
                <a:cs typeface="Arial"/>
              </a:rPr>
              <a:t>IMCOR</a:t>
            </a:r>
            <a:r>
              <a:rPr sz="1100" spc="-10" dirty="0">
                <a:cs typeface="Arial"/>
              </a:rPr>
              <a:t> Group, </a:t>
            </a:r>
            <a:r>
              <a:rPr sz="1100" spc="-5" dirty="0">
                <a:cs typeface="Arial"/>
              </a:rPr>
              <a:t>LLC </a:t>
            </a:r>
            <a:r>
              <a:rPr sz="1100" dirty="0">
                <a:cs typeface="Arial"/>
              </a:rPr>
              <a:t>and </a:t>
            </a:r>
            <a:r>
              <a:rPr sz="1100" spc="-10" dirty="0">
                <a:cs typeface="Arial"/>
              </a:rPr>
              <a:t>RiverCity </a:t>
            </a:r>
            <a:r>
              <a:rPr sz="1100" spc="-5" dirty="0">
                <a:cs typeface="Arial"/>
              </a:rPr>
              <a:t>Print &amp; Imaging </a:t>
            </a:r>
            <a:r>
              <a:rPr sz="1100" dirty="0">
                <a:cs typeface="Arial"/>
              </a:rPr>
              <a:t>to </a:t>
            </a:r>
            <a:r>
              <a:rPr sz="1100" spc="-10" dirty="0">
                <a:cs typeface="Arial"/>
              </a:rPr>
              <a:t>charge  </a:t>
            </a:r>
            <a:r>
              <a:rPr sz="1100" spc="-5" dirty="0">
                <a:cs typeface="Arial"/>
              </a:rPr>
              <a:t>the credit card </a:t>
            </a:r>
            <a:r>
              <a:rPr sz="1100" spc="-10" dirty="0">
                <a:cs typeface="Arial"/>
              </a:rPr>
              <a:t>indicated </a:t>
            </a:r>
            <a:r>
              <a:rPr sz="1100" spc="-5" dirty="0">
                <a:cs typeface="Arial"/>
              </a:rPr>
              <a:t>in </a:t>
            </a:r>
            <a:r>
              <a:rPr sz="1100" spc="-10" dirty="0">
                <a:cs typeface="Arial"/>
              </a:rPr>
              <a:t>this authorization form according to </a:t>
            </a:r>
            <a:r>
              <a:rPr sz="1100" spc="-5" dirty="0">
                <a:cs typeface="Arial"/>
              </a:rPr>
              <a:t>the </a:t>
            </a:r>
            <a:r>
              <a:rPr sz="1100" spc="-10" dirty="0">
                <a:cs typeface="Arial"/>
              </a:rPr>
              <a:t>terms outlined </a:t>
            </a:r>
            <a:r>
              <a:rPr sz="1100" spc="-5" dirty="0">
                <a:cs typeface="Arial"/>
              </a:rPr>
              <a:t>above. This </a:t>
            </a:r>
            <a:r>
              <a:rPr sz="1100" spc="-10" dirty="0">
                <a:cs typeface="Arial"/>
              </a:rPr>
              <a:t>payment  authorization </a:t>
            </a:r>
            <a:r>
              <a:rPr sz="1100" spc="-5" dirty="0">
                <a:cs typeface="Arial"/>
              </a:rPr>
              <a:t>is for </a:t>
            </a:r>
            <a:r>
              <a:rPr sz="1100" spc="-10" dirty="0">
                <a:cs typeface="Arial"/>
              </a:rPr>
              <a:t>the goods/services described above, </a:t>
            </a:r>
            <a:r>
              <a:rPr sz="1100" dirty="0">
                <a:cs typeface="Arial"/>
              </a:rPr>
              <a:t>for </a:t>
            </a:r>
            <a:r>
              <a:rPr sz="1100" spc="-5" dirty="0">
                <a:cs typeface="Arial"/>
              </a:rPr>
              <a:t>the amount </a:t>
            </a:r>
            <a:r>
              <a:rPr sz="1100" spc="-10" dirty="0">
                <a:cs typeface="Arial"/>
              </a:rPr>
              <a:t>indicated </a:t>
            </a:r>
            <a:r>
              <a:rPr sz="1100" spc="-5" dirty="0">
                <a:cs typeface="Arial"/>
              </a:rPr>
              <a:t>above </a:t>
            </a:r>
            <a:r>
              <a:rPr sz="1100" spc="-10" dirty="0">
                <a:cs typeface="Arial"/>
              </a:rPr>
              <a:t>only, </a:t>
            </a:r>
            <a:r>
              <a:rPr sz="1100" dirty="0">
                <a:cs typeface="Arial"/>
              </a:rPr>
              <a:t>and </a:t>
            </a:r>
            <a:r>
              <a:rPr sz="1100" spc="-5" dirty="0">
                <a:cs typeface="Arial"/>
              </a:rPr>
              <a:t>is </a:t>
            </a:r>
            <a:r>
              <a:rPr sz="1100" spc="-15" dirty="0">
                <a:cs typeface="Arial"/>
              </a:rPr>
              <a:t>valid </a:t>
            </a:r>
            <a:r>
              <a:rPr sz="1100" dirty="0">
                <a:cs typeface="Arial"/>
              </a:rPr>
              <a:t>for  one </a:t>
            </a:r>
            <a:r>
              <a:rPr sz="1100" spc="-5" dirty="0">
                <a:cs typeface="Arial"/>
              </a:rPr>
              <a:t>time </a:t>
            </a:r>
            <a:r>
              <a:rPr sz="1100" spc="-10" dirty="0">
                <a:cs typeface="Arial"/>
              </a:rPr>
              <a:t>use only. </a:t>
            </a:r>
            <a:r>
              <a:rPr sz="1100" dirty="0">
                <a:cs typeface="Arial"/>
              </a:rPr>
              <a:t>I </a:t>
            </a:r>
            <a:r>
              <a:rPr sz="1100" spc="-5" dirty="0">
                <a:cs typeface="Arial"/>
              </a:rPr>
              <a:t>certify </a:t>
            </a:r>
            <a:r>
              <a:rPr sz="1100" dirty="0">
                <a:cs typeface="Arial"/>
              </a:rPr>
              <a:t>that I </a:t>
            </a:r>
            <a:r>
              <a:rPr sz="1100" spc="-10" dirty="0">
                <a:cs typeface="Arial"/>
              </a:rPr>
              <a:t>am </a:t>
            </a:r>
            <a:r>
              <a:rPr sz="1100" spc="-5" dirty="0">
                <a:cs typeface="Arial"/>
              </a:rPr>
              <a:t>an </a:t>
            </a:r>
            <a:r>
              <a:rPr sz="1100" spc="-10" dirty="0">
                <a:cs typeface="Arial"/>
              </a:rPr>
              <a:t>authorized </a:t>
            </a:r>
            <a:r>
              <a:rPr sz="1100" spc="-5" dirty="0">
                <a:cs typeface="Arial"/>
              </a:rPr>
              <a:t>user </a:t>
            </a:r>
            <a:r>
              <a:rPr sz="1100" dirty="0">
                <a:cs typeface="Arial"/>
              </a:rPr>
              <a:t>of </a:t>
            </a:r>
            <a:r>
              <a:rPr sz="1100" spc="-10" dirty="0">
                <a:cs typeface="Arial"/>
              </a:rPr>
              <a:t>this </a:t>
            </a:r>
            <a:r>
              <a:rPr sz="1100" spc="-5" dirty="0">
                <a:cs typeface="Arial"/>
              </a:rPr>
              <a:t>credit card and that </a:t>
            </a:r>
            <a:r>
              <a:rPr sz="1100" dirty="0">
                <a:cs typeface="Arial"/>
              </a:rPr>
              <a:t>I will not </a:t>
            </a:r>
            <a:r>
              <a:rPr sz="1100" spc="-5" dirty="0">
                <a:cs typeface="Arial"/>
              </a:rPr>
              <a:t>dispute </a:t>
            </a:r>
            <a:r>
              <a:rPr sz="1100" dirty="0">
                <a:cs typeface="Arial"/>
              </a:rPr>
              <a:t>the </a:t>
            </a:r>
            <a:r>
              <a:rPr sz="1100" spc="-10" dirty="0">
                <a:cs typeface="Arial"/>
              </a:rPr>
              <a:t>payment  </a:t>
            </a:r>
            <a:r>
              <a:rPr sz="1100" dirty="0">
                <a:cs typeface="Arial"/>
              </a:rPr>
              <a:t>with</a:t>
            </a:r>
            <a:r>
              <a:rPr sz="1100" spc="-45" dirty="0">
                <a:cs typeface="Arial"/>
              </a:rPr>
              <a:t> </a:t>
            </a:r>
            <a:r>
              <a:rPr sz="1100" spc="-5" dirty="0">
                <a:cs typeface="Arial"/>
              </a:rPr>
              <a:t>my</a:t>
            </a:r>
            <a:r>
              <a:rPr sz="1100" spc="-20" dirty="0">
                <a:cs typeface="Arial"/>
              </a:rPr>
              <a:t> </a:t>
            </a:r>
            <a:r>
              <a:rPr sz="1100" spc="-5" dirty="0">
                <a:cs typeface="Arial"/>
              </a:rPr>
              <a:t>credit</a:t>
            </a:r>
            <a:r>
              <a:rPr sz="1100" spc="-50" dirty="0">
                <a:cs typeface="Arial"/>
              </a:rPr>
              <a:t> </a:t>
            </a:r>
            <a:r>
              <a:rPr sz="1100" spc="-5" dirty="0">
                <a:cs typeface="Arial"/>
              </a:rPr>
              <a:t>card</a:t>
            </a:r>
            <a:r>
              <a:rPr sz="1100" spc="-35" dirty="0">
                <a:cs typeface="Arial"/>
              </a:rPr>
              <a:t> </a:t>
            </a:r>
            <a:r>
              <a:rPr sz="1100" spc="-10" dirty="0">
                <a:cs typeface="Arial"/>
              </a:rPr>
              <a:t>company; </a:t>
            </a:r>
            <a:r>
              <a:rPr sz="1100" dirty="0">
                <a:cs typeface="Arial"/>
              </a:rPr>
              <a:t>so</a:t>
            </a:r>
            <a:r>
              <a:rPr sz="1100" spc="-20" dirty="0">
                <a:cs typeface="Arial"/>
              </a:rPr>
              <a:t> </a:t>
            </a:r>
            <a:r>
              <a:rPr sz="1100" dirty="0">
                <a:cs typeface="Arial"/>
              </a:rPr>
              <a:t>long</a:t>
            </a:r>
            <a:r>
              <a:rPr sz="1100" spc="-35" dirty="0">
                <a:cs typeface="Arial"/>
              </a:rPr>
              <a:t> </a:t>
            </a:r>
            <a:r>
              <a:rPr sz="1100" spc="-5" dirty="0">
                <a:cs typeface="Arial"/>
              </a:rPr>
              <a:t>as</a:t>
            </a:r>
            <a:r>
              <a:rPr sz="1100" spc="-20" dirty="0">
                <a:cs typeface="Arial"/>
              </a:rPr>
              <a:t> </a:t>
            </a:r>
            <a:r>
              <a:rPr sz="1100" dirty="0">
                <a:cs typeface="Arial"/>
              </a:rPr>
              <a:t>the</a:t>
            </a:r>
            <a:r>
              <a:rPr sz="1100" spc="-20" dirty="0">
                <a:cs typeface="Arial"/>
              </a:rPr>
              <a:t> </a:t>
            </a:r>
            <a:r>
              <a:rPr sz="1100" spc="-5" dirty="0">
                <a:cs typeface="Arial"/>
              </a:rPr>
              <a:t>transaction</a:t>
            </a:r>
            <a:r>
              <a:rPr sz="1100" spc="-45" dirty="0">
                <a:cs typeface="Arial"/>
              </a:rPr>
              <a:t> </a:t>
            </a:r>
            <a:r>
              <a:rPr sz="1100" spc="-5" dirty="0">
                <a:cs typeface="Arial"/>
              </a:rPr>
              <a:t>corresponds</a:t>
            </a:r>
            <a:r>
              <a:rPr sz="1100" spc="-45" dirty="0">
                <a:cs typeface="Arial"/>
              </a:rPr>
              <a:t> </a:t>
            </a:r>
            <a:r>
              <a:rPr sz="1100" dirty="0">
                <a:cs typeface="Arial"/>
              </a:rPr>
              <a:t>to</a:t>
            </a:r>
            <a:r>
              <a:rPr sz="1100" spc="-20" dirty="0">
                <a:cs typeface="Arial"/>
              </a:rPr>
              <a:t> </a:t>
            </a:r>
            <a:r>
              <a:rPr sz="1100" dirty="0">
                <a:cs typeface="Arial"/>
              </a:rPr>
              <a:t>the</a:t>
            </a:r>
            <a:r>
              <a:rPr sz="1100" spc="-20" dirty="0">
                <a:cs typeface="Arial"/>
              </a:rPr>
              <a:t> </a:t>
            </a:r>
            <a:r>
              <a:rPr sz="1100" spc="-5" dirty="0">
                <a:cs typeface="Arial"/>
              </a:rPr>
              <a:t>terms</a:t>
            </a:r>
            <a:r>
              <a:rPr sz="1100" spc="-45" dirty="0">
                <a:cs typeface="Arial"/>
              </a:rPr>
              <a:t> </a:t>
            </a:r>
            <a:r>
              <a:rPr sz="1100" dirty="0">
                <a:cs typeface="Arial"/>
              </a:rPr>
              <a:t>indicated</a:t>
            </a:r>
            <a:r>
              <a:rPr sz="1100" spc="-20" dirty="0">
                <a:cs typeface="Arial"/>
              </a:rPr>
              <a:t> </a:t>
            </a:r>
            <a:r>
              <a:rPr sz="1100" dirty="0">
                <a:cs typeface="Arial"/>
              </a:rPr>
              <a:t>in this</a:t>
            </a:r>
            <a:r>
              <a:rPr sz="1100" spc="30" dirty="0">
                <a:cs typeface="Arial"/>
              </a:rPr>
              <a:t> </a:t>
            </a:r>
            <a:r>
              <a:rPr sz="1100" spc="-5" dirty="0">
                <a:cs typeface="Arial"/>
              </a:rPr>
              <a:t>form.</a:t>
            </a:r>
            <a:endParaRPr sz="1100" dirty="0"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  <a:tabLst>
                <a:tab pos="3322954" algn="l"/>
              </a:tabLst>
            </a:pPr>
            <a:r>
              <a:rPr lang="en-US" sz="1100" spc="-5" dirty="0">
                <a:cs typeface="Arial"/>
              </a:rPr>
              <a:t>		</a:t>
            </a:r>
            <a:r>
              <a:rPr sz="1100" spc="-5" dirty="0">
                <a:cs typeface="Arial"/>
              </a:rPr>
              <a:t>By</a:t>
            </a:r>
            <a:r>
              <a:rPr sz="1100" spc="-15" dirty="0">
                <a:cs typeface="Arial"/>
              </a:rPr>
              <a:t> </a:t>
            </a:r>
            <a:r>
              <a:rPr sz="1100" spc="-5" dirty="0">
                <a:cs typeface="Arial"/>
              </a:rPr>
              <a:t>checking</a:t>
            </a:r>
            <a:r>
              <a:rPr sz="1100" spc="-60" dirty="0">
                <a:cs typeface="Arial"/>
              </a:rPr>
              <a:t> </a:t>
            </a:r>
            <a:r>
              <a:rPr sz="1100" spc="-10" dirty="0">
                <a:cs typeface="Arial"/>
              </a:rPr>
              <a:t>this</a:t>
            </a:r>
            <a:r>
              <a:rPr sz="1100" spc="-25" dirty="0">
                <a:cs typeface="Arial"/>
              </a:rPr>
              <a:t> </a:t>
            </a:r>
            <a:r>
              <a:rPr sz="1100" spc="-5" dirty="0">
                <a:cs typeface="Arial"/>
              </a:rPr>
              <a:t>box,</a:t>
            </a:r>
            <a:r>
              <a:rPr sz="1100" spc="-45" dirty="0">
                <a:cs typeface="Arial"/>
              </a:rPr>
              <a:t> </a:t>
            </a:r>
            <a:r>
              <a:rPr sz="1100" spc="-5" dirty="0">
                <a:cs typeface="Arial"/>
              </a:rPr>
              <a:t>I</a:t>
            </a:r>
            <a:r>
              <a:rPr sz="1100" spc="-10" dirty="0">
                <a:cs typeface="Arial"/>
              </a:rPr>
              <a:t> agree</a:t>
            </a:r>
            <a:r>
              <a:rPr sz="1100" spc="-45" dirty="0">
                <a:cs typeface="Arial"/>
              </a:rPr>
              <a:t> </a:t>
            </a:r>
            <a:r>
              <a:rPr sz="1100" spc="-5" dirty="0">
                <a:cs typeface="Arial"/>
              </a:rPr>
              <a:t>to</a:t>
            </a:r>
            <a:r>
              <a:rPr sz="1100" spc="-35" dirty="0">
                <a:cs typeface="Arial"/>
              </a:rPr>
              <a:t> </a:t>
            </a:r>
            <a:r>
              <a:rPr sz="1100" spc="-10" dirty="0">
                <a:cs typeface="Arial"/>
              </a:rPr>
              <a:t>the</a:t>
            </a:r>
            <a:r>
              <a:rPr sz="1100" spc="-35" dirty="0">
                <a:cs typeface="Arial"/>
              </a:rPr>
              <a:t> </a:t>
            </a:r>
            <a:r>
              <a:rPr sz="1100" dirty="0">
                <a:cs typeface="Arial"/>
              </a:rPr>
              <a:t>terms</a:t>
            </a:r>
            <a:r>
              <a:rPr sz="1100" spc="-60" dirty="0">
                <a:cs typeface="Arial"/>
              </a:rPr>
              <a:t> </a:t>
            </a:r>
            <a:r>
              <a:rPr sz="1100" spc="-10" dirty="0">
                <a:cs typeface="Arial"/>
              </a:rPr>
              <a:t>above.  </a:t>
            </a:r>
            <a:r>
              <a:rPr sz="1100" spc="85" dirty="0">
                <a:cs typeface="Arial"/>
              </a:rPr>
              <a:t> </a:t>
            </a:r>
            <a:endParaRPr sz="1100" dirty="0">
              <a:cs typeface="Arial"/>
            </a:endParaRPr>
          </a:p>
        </p:txBody>
      </p:sp>
      <p:sp>
        <p:nvSpPr>
          <p:cNvPr id="46" name="object 3">
            <a:extLst>
              <a:ext uri="{FF2B5EF4-FFF2-40B4-BE49-F238E27FC236}">
                <a16:creationId xmlns:a16="http://schemas.microsoft.com/office/drawing/2014/main" id="{1F003406-A226-4195-9F72-713C68D5C827}"/>
              </a:ext>
            </a:extLst>
          </p:cNvPr>
          <p:cNvSpPr txBox="1"/>
          <p:nvPr/>
        </p:nvSpPr>
        <p:spPr>
          <a:xfrm>
            <a:off x="357014" y="7369447"/>
            <a:ext cx="1614805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cs typeface="Arial"/>
              </a:rPr>
              <a:t>E-Signature</a:t>
            </a:r>
            <a:r>
              <a:rPr sz="1000" b="1" spc="-135" dirty="0">
                <a:cs typeface="Arial"/>
              </a:rPr>
              <a:t> </a:t>
            </a:r>
            <a:r>
              <a:rPr sz="1000" b="1" spc="-10" dirty="0">
                <a:cs typeface="Arial"/>
              </a:rPr>
              <a:t>Authorization:</a:t>
            </a:r>
            <a:endParaRPr sz="1000" dirty="0">
              <a:cs typeface="Arial"/>
            </a:endParaRPr>
          </a:p>
        </p:txBody>
      </p:sp>
      <p:sp>
        <p:nvSpPr>
          <p:cNvPr id="47" name="object 4">
            <a:extLst>
              <a:ext uri="{FF2B5EF4-FFF2-40B4-BE49-F238E27FC236}">
                <a16:creationId xmlns:a16="http://schemas.microsoft.com/office/drawing/2014/main" id="{108B63B4-707C-4C10-A9FE-454541D9D938}"/>
              </a:ext>
            </a:extLst>
          </p:cNvPr>
          <p:cNvSpPr txBox="1"/>
          <p:nvPr/>
        </p:nvSpPr>
        <p:spPr>
          <a:xfrm>
            <a:off x="2187706" y="7350926"/>
            <a:ext cx="5227679" cy="320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110354" algn="l"/>
              </a:tabLst>
            </a:pPr>
            <a:r>
              <a:rPr sz="1000" b="1" u="heavy" spc="-5" dirty="0">
                <a:latin typeface="Arial"/>
                <a:cs typeface="Arial"/>
              </a:rPr>
              <a:t> </a:t>
            </a:r>
            <a:r>
              <a:rPr lang="en-US" sz="1000" b="1" u="heavy" spc="-5" dirty="0">
                <a:latin typeface="Arial"/>
                <a:cs typeface="Arial"/>
              </a:rPr>
              <a:t>________________________________________________________________</a:t>
            </a:r>
            <a:r>
              <a:rPr sz="1000" b="1" u="heavy" spc="-5" dirty="0">
                <a:cs typeface="Arial"/>
              </a:rPr>
              <a:t>	</a:t>
            </a:r>
            <a:endParaRPr sz="1000" dirty="0"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i="1" spc="-5" dirty="0">
                <a:cs typeface="Arial"/>
              </a:rPr>
              <a:t>(please</a:t>
            </a:r>
            <a:r>
              <a:rPr sz="1000" i="1" spc="-65" dirty="0">
                <a:cs typeface="Arial"/>
              </a:rPr>
              <a:t> </a:t>
            </a:r>
            <a:r>
              <a:rPr sz="1000" i="1" dirty="0">
                <a:cs typeface="Arial"/>
              </a:rPr>
              <a:t>type</a:t>
            </a:r>
            <a:r>
              <a:rPr sz="1000" i="1" spc="-45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in</a:t>
            </a:r>
            <a:r>
              <a:rPr sz="1000" i="1" spc="-3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cardholder’s</a:t>
            </a:r>
            <a:r>
              <a:rPr sz="1000" i="1" spc="-50" dirty="0">
                <a:cs typeface="Arial"/>
              </a:rPr>
              <a:t> </a:t>
            </a:r>
            <a:r>
              <a:rPr sz="1000" i="1" dirty="0">
                <a:cs typeface="Arial"/>
              </a:rPr>
              <a:t>full</a:t>
            </a:r>
            <a:r>
              <a:rPr sz="1000" i="1" spc="-30" dirty="0">
                <a:cs typeface="Arial"/>
              </a:rPr>
              <a:t> </a:t>
            </a:r>
            <a:r>
              <a:rPr sz="1000" i="1" spc="-5" dirty="0">
                <a:cs typeface="Arial"/>
              </a:rPr>
              <a:t>name)</a:t>
            </a:r>
            <a:endParaRPr sz="1000" dirty="0">
              <a:cs typeface="Arial"/>
            </a:endParaRPr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5700752C-D5E7-4387-874D-54F77CCDE283}"/>
              </a:ext>
            </a:extLst>
          </p:cNvPr>
          <p:cNvSpPr txBox="1"/>
          <p:nvPr/>
        </p:nvSpPr>
        <p:spPr>
          <a:xfrm>
            <a:off x="306901" y="7958085"/>
            <a:ext cx="7216012" cy="11630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u="sng" spc="-5" dirty="0">
                <a:solidFill>
                  <a:srgbClr val="0066FF"/>
                </a:solidFill>
                <a:cs typeface="Century Gothic"/>
              </a:rPr>
              <a:t>Orders</a:t>
            </a:r>
            <a:r>
              <a:rPr sz="1050" u="sng" spc="-35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will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take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an</a:t>
            </a:r>
            <a:r>
              <a:rPr sz="1050" u="sng" spc="-15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estimated</a:t>
            </a:r>
            <a:r>
              <a:rPr sz="1050" u="sng" spc="-5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10" dirty="0">
                <a:solidFill>
                  <a:srgbClr val="0066FF"/>
                </a:solidFill>
                <a:cs typeface="Century Gothic"/>
              </a:rPr>
              <a:t>7-10</a:t>
            </a:r>
            <a:r>
              <a:rPr sz="1050" u="sng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business</a:t>
            </a:r>
            <a:r>
              <a:rPr sz="1050" u="sng" spc="-5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days</a:t>
            </a:r>
            <a:r>
              <a:rPr sz="1050" u="sng" spc="-25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to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complete</a:t>
            </a:r>
            <a:r>
              <a:rPr sz="1050" u="sng" spc="-45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from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the</a:t>
            </a:r>
            <a:r>
              <a:rPr sz="1050" u="sng" spc="-2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date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they</a:t>
            </a:r>
            <a:r>
              <a:rPr sz="1050" u="sng" spc="-3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are</a:t>
            </a:r>
            <a:r>
              <a:rPr sz="1050" u="sng" spc="70" dirty="0">
                <a:solidFill>
                  <a:srgbClr val="0066FF"/>
                </a:solidFill>
                <a:cs typeface="Century Gothic"/>
              </a:rPr>
              <a:t> </a:t>
            </a:r>
            <a:r>
              <a:rPr sz="1050" u="sng" spc="-5" dirty="0">
                <a:solidFill>
                  <a:srgbClr val="0066FF"/>
                </a:solidFill>
                <a:cs typeface="Century Gothic"/>
              </a:rPr>
              <a:t>submitted.</a:t>
            </a:r>
            <a:endParaRPr sz="1050" dirty="0">
              <a:solidFill>
                <a:srgbClr val="0066FF"/>
              </a:solidFill>
              <a:cs typeface="Century Gothic"/>
            </a:endParaRPr>
          </a:p>
          <a:p>
            <a:pPr marL="12700" marR="49530" indent="-635">
              <a:lnSpc>
                <a:spcPct val="110000"/>
              </a:lnSpc>
              <a:spcBef>
                <a:spcPts val="685"/>
              </a:spcBef>
            </a:pPr>
            <a:r>
              <a:rPr sz="1050" b="1" spc="-5" dirty="0">
                <a:cs typeface="Century Gothic"/>
              </a:rPr>
              <a:t>Once</a:t>
            </a:r>
            <a:r>
              <a:rPr sz="1050" b="1" spc="-80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complete,</a:t>
            </a:r>
            <a:r>
              <a:rPr sz="1050" b="1" spc="-10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send</a:t>
            </a:r>
            <a:r>
              <a:rPr sz="1050" b="1" spc="-7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a</a:t>
            </a:r>
            <a:r>
              <a:rPr sz="1050" b="1" spc="-65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copy</a:t>
            </a:r>
            <a:r>
              <a:rPr sz="1050" b="1" spc="-80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of</a:t>
            </a:r>
            <a:r>
              <a:rPr sz="1050" b="1" spc="-70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this</a:t>
            </a:r>
            <a:r>
              <a:rPr sz="1050" b="1" spc="-85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completed</a:t>
            </a:r>
            <a:r>
              <a:rPr sz="1050" b="1" spc="-8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form</a:t>
            </a:r>
            <a:r>
              <a:rPr sz="1050" b="1" spc="-80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to</a:t>
            </a:r>
            <a:r>
              <a:rPr sz="1050" b="1" spc="-6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your</a:t>
            </a:r>
            <a:r>
              <a:rPr sz="1050" b="1" spc="-75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A</a:t>
            </a:r>
            <a:r>
              <a:rPr lang="en-US" sz="1050" b="1" spc="-10" dirty="0">
                <a:cs typeface="Century Gothic"/>
              </a:rPr>
              <a:t>IMCOR</a:t>
            </a:r>
            <a:r>
              <a:rPr sz="1050" b="1" spc="-80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EIG</a:t>
            </a:r>
            <a:r>
              <a:rPr sz="1050" b="1" spc="-6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Regional</a:t>
            </a:r>
            <a:r>
              <a:rPr sz="1050" b="1" spc="-65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Office</a:t>
            </a:r>
            <a:r>
              <a:rPr sz="1050" b="1" spc="-90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via</a:t>
            </a:r>
            <a:r>
              <a:rPr sz="1050" b="1" spc="-50" dirty="0">
                <a:cs typeface="Century Gothic"/>
              </a:rPr>
              <a:t> </a:t>
            </a:r>
            <a:r>
              <a:rPr sz="1050" b="1" spc="-5" dirty="0">
                <a:cs typeface="Century Gothic"/>
              </a:rPr>
              <a:t>email or</a:t>
            </a:r>
            <a:r>
              <a:rPr lang="en-US" sz="1050" b="1" spc="-110" dirty="0">
                <a:cs typeface="Century Gothic"/>
              </a:rPr>
              <a:t> </a:t>
            </a:r>
            <a:r>
              <a:rPr sz="1050" b="1" spc="-10" dirty="0">
                <a:cs typeface="Century Gothic"/>
              </a:rPr>
              <a:t>fax.</a:t>
            </a:r>
            <a:endParaRPr sz="1050" dirty="0">
              <a:cs typeface="Century Gothic"/>
            </a:endParaRPr>
          </a:p>
          <a:p>
            <a:pPr marL="12700" marR="150495">
              <a:lnSpc>
                <a:spcPct val="110700"/>
              </a:lnSpc>
              <a:spcBef>
                <a:spcPts val="805"/>
              </a:spcBef>
            </a:pPr>
            <a:r>
              <a:rPr sz="1050" spc="-5" dirty="0">
                <a:cs typeface="Century Gothic"/>
              </a:rPr>
              <a:t>Contact</a:t>
            </a:r>
            <a:r>
              <a:rPr sz="1050" spc="-4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your</a:t>
            </a:r>
            <a:r>
              <a:rPr sz="1050" spc="-2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assigned</a:t>
            </a:r>
            <a:r>
              <a:rPr sz="1050" spc="-50" dirty="0">
                <a:cs typeface="Century Gothic"/>
              </a:rPr>
              <a:t> </a:t>
            </a:r>
            <a:r>
              <a:rPr sz="1050" spc="-10" dirty="0">
                <a:cs typeface="Century Gothic"/>
              </a:rPr>
              <a:t>A</a:t>
            </a:r>
            <a:r>
              <a:rPr lang="en-US" sz="1050" spc="-10" dirty="0">
                <a:cs typeface="Century Gothic"/>
              </a:rPr>
              <a:t>IMCOR</a:t>
            </a:r>
            <a:r>
              <a:rPr sz="1050" spc="-25" dirty="0">
                <a:cs typeface="Century Gothic"/>
              </a:rPr>
              <a:t> </a:t>
            </a:r>
            <a:r>
              <a:rPr sz="1050" spc="-10" dirty="0">
                <a:cs typeface="Century Gothic"/>
              </a:rPr>
              <a:t>EIG</a:t>
            </a:r>
            <a:r>
              <a:rPr sz="1050" spc="-2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Regional</a:t>
            </a:r>
            <a:r>
              <a:rPr sz="1050" spc="-4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Office</a:t>
            </a:r>
            <a:r>
              <a:rPr sz="1050" spc="-5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with</a:t>
            </a:r>
            <a:r>
              <a:rPr sz="1050" spc="-1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any</a:t>
            </a:r>
            <a:r>
              <a:rPr sz="1050" spc="-2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questions.</a:t>
            </a:r>
            <a:r>
              <a:rPr sz="1050" spc="-5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If</a:t>
            </a:r>
            <a:r>
              <a:rPr sz="1050" spc="-1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you</a:t>
            </a:r>
            <a:r>
              <a:rPr sz="1050" spc="-15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don’t</a:t>
            </a:r>
            <a:r>
              <a:rPr sz="1050" spc="-40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know</a:t>
            </a:r>
            <a:r>
              <a:rPr sz="1050" spc="-5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the</a:t>
            </a:r>
            <a:r>
              <a:rPr sz="105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contact  information for your Regional Office contact </a:t>
            </a:r>
            <a:r>
              <a:rPr sz="1050" dirty="0">
                <a:cs typeface="Century Gothic"/>
              </a:rPr>
              <a:t>our </a:t>
            </a:r>
            <a:r>
              <a:rPr sz="1050" spc="-5" dirty="0">
                <a:cs typeface="Century Gothic"/>
              </a:rPr>
              <a:t>national office </a:t>
            </a:r>
            <a:r>
              <a:rPr sz="1050" dirty="0">
                <a:cs typeface="Century Gothic"/>
              </a:rPr>
              <a:t>at</a:t>
            </a:r>
            <a:r>
              <a:rPr sz="1050" spc="-125" dirty="0">
                <a:cs typeface="Century Gothic"/>
              </a:rPr>
              <a:t> </a:t>
            </a:r>
            <a:r>
              <a:rPr lang="en-US" sz="1050" spc="-125" dirty="0">
                <a:cs typeface="Century Gothic"/>
              </a:rPr>
              <a:t> </a:t>
            </a:r>
            <a:r>
              <a:rPr sz="1050" spc="-10" dirty="0">
                <a:cs typeface="Century Gothic"/>
              </a:rPr>
              <a:t>866.428.0108</a:t>
            </a:r>
            <a:r>
              <a:rPr lang="en-US" sz="1050" spc="-10" dirty="0">
                <a:solidFill>
                  <a:srgbClr val="0066FF"/>
                </a:solidFill>
                <a:cs typeface="Century Gothic"/>
              </a:rPr>
              <a:t> </a:t>
            </a:r>
            <a:r>
              <a:rPr lang="en-US" sz="1050" spc="-10" dirty="0">
                <a:cs typeface="Century Gothic"/>
              </a:rPr>
              <a:t>or</a:t>
            </a:r>
            <a:r>
              <a:rPr lang="en-US" sz="1050" spc="-10" dirty="0">
                <a:solidFill>
                  <a:srgbClr val="0066FF"/>
                </a:solidFill>
                <a:cs typeface="Century Gothic"/>
              </a:rPr>
              <a:t> </a:t>
            </a:r>
            <a:r>
              <a:rPr lang="en-US" sz="1050" spc="-10" dirty="0">
                <a:solidFill>
                  <a:srgbClr val="0066FF"/>
                </a:solidFill>
                <a:cs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aimcoreig.com</a:t>
            </a:r>
            <a:r>
              <a:rPr lang="en-US" sz="1050" spc="-10" dirty="0">
                <a:solidFill>
                  <a:srgbClr val="0066FF"/>
                </a:solidFill>
                <a:cs typeface="Century Gothic"/>
              </a:rPr>
              <a:t>.</a:t>
            </a:r>
            <a:endParaRPr sz="1050" dirty="0">
              <a:solidFill>
                <a:srgbClr val="0066FF"/>
              </a:solidFill>
              <a:cs typeface="Century Gothic"/>
            </a:endParaRPr>
          </a:p>
          <a:p>
            <a:pPr marL="12700" marR="5080">
              <a:lnSpc>
                <a:spcPct val="110900"/>
              </a:lnSpc>
              <a:spcBef>
                <a:spcPts val="755"/>
              </a:spcBef>
            </a:pPr>
            <a:r>
              <a:rPr sz="1050" dirty="0">
                <a:cs typeface="Century Gothic"/>
              </a:rPr>
              <a:t>Upon</a:t>
            </a:r>
            <a:r>
              <a:rPr sz="1050" spc="-8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your</a:t>
            </a:r>
            <a:r>
              <a:rPr sz="1050" spc="-5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A</a:t>
            </a:r>
            <a:r>
              <a:rPr lang="en-US" sz="1050" spc="-5" dirty="0">
                <a:cs typeface="Century Gothic"/>
              </a:rPr>
              <a:t>IMCO</a:t>
            </a:r>
            <a:r>
              <a:rPr sz="1050" spc="-5" dirty="0">
                <a:cs typeface="Century Gothic"/>
              </a:rPr>
              <a:t>R</a:t>
            </a:r>
            <a:r>
              <a:rPr sz="1050" spc="-75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EIG</a:t>
            </a:r>
            <a:r>
              <a:rPr sz="1050" spc="-5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Regional</a:t>
            </a:r>
            <a:r>
              <a:rPr sz="1050" spc="-70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Office</a:t>
            </a:r>
            <a:r>
              <a:rPr sz="1050" spc="-9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receiving</a:t>
            </a:r>
            <a:r>
              <a:rPr sz="1050" spc="-80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this</a:t>
            </a:r>
            <a:r>
              <a:rPr sz="1050" spc="-6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completed</a:t>
            </a:r>
            <a:r>
              <a:rPr sz="1050" spc="-75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request</a:t>
            </a:r>
            <a:r>
              <a:rPr sz="1050" spc="-80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they</a:t>
            </a:r>
            <a:r>
              <a:rPr sz="1050" spc="-75" dirty="0">
                <a:cs typeface="Century Gothic"/>
              </a:rPr>
              <a:t> </a:t>
            </a:r>
            <a:r>
              <a:rPr sz="1050" dirty="0">
                <a:cs typeface="Century Gothic"/>
              </a:rPr>
              <a:t>will</a:t>
            </a:r>
            <a:r>
              <a:rPr sz="1050" spc="-45" dirty="0">
                <a:cs typeface="Century Gothic"/>
              </a:rPr>
              <a:t> </a:t>
            </a:r>
            <a:r>
              <a:rPr sz="1050" spc="-15" dirty="0">
                <a:cs typeface="Century Gothic"/>
              </a:rPr>
              <a:t>contact  </a:t>
            </a:r>
            <a:r>
              <a:rPr sz="1050" dirty="0">
                <a:cs typeface="Century Gothic"/>
              </a:rPr>
              <a:t>you </a:t>
            </a:r>
            <a:r>
              <a:rPr sz="1050" spc="-5" dirty="0">
                <a:cs typeface="Century Gothic"/>
              </a:rPr>
              <a:t>within 24-hours </a:t>
            </a:r>
            <a:r>
              <a:rPr sz="1050" dirty="0">
                <a:cs typeface="Century Gothic"/>
              </a:rPr>
              <a:t>to </a:t>
            </a:r>
            <a:r>
              <a:rPr sz="1050" spc="-5" dirty="0">
                <a:cs typeface="Century Gothic"/>
              </a:rPr>
              <a:t>confirm</a:t>
            </a:r>
            <a:r>
              <a:rPr lang="en-US" sz="1050" spc="-5" dirty="0">
                <a:cs typeface="Century Gothic"/>
              </a:rPr>
              <a:t> </a:t>
            </a:r>
            <a:r>
              <a:rPr sz="1050" spc="-180" dirty="0">
                <a:cs typeface="Century Gothic"/>
              </a:rPr>
              <a:t> </a:t>
            </a:r>
            <a:r>
              <a:rPr sz="1050" spc="-5" dirty="0">
                <a:cs typeface="Century Gothic"/>
              </a:rPr>
              <a:t>receipt.</a:t>
            </a:r>
            <a:endParaRPr sz="1050" dirty="0">
              <a:cs typeface="Century Gothic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DED034-DF6E-4B0D-B8C3-2A61BC33CDD6}"/>
              </a:ext>
            </a:extLst>
          </p:cNvPr>
          <p:cNvSpPr/>
          <p:nvPr/>
        </p:nvSpPr>
        <p:spPr>
          <a:xfrm>
            <a:off x="1081641" y="231950"/>
            <a:ext cx="6335822" cy="800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ject 9">
            <a:extLst>
              <a:ext uri="{FF2B5EF4-FFF2-40B4-BE49-F238E27FC236}">
                <a16:creationId xmlns:a16="http://schemas.microsoft.com/office/drawing/2014/main" id="{78C619E2-A8C9-4FF8-95E5-976D37F436C9}"/>
              </a:ext>
            </a:extLst>
          </p:cNvPr>
          <p:cNvSpPr txBox="1"/>
          <p:nvPr/>
        </p:nvSpPr>
        <p:spPr>
          <a:xfrm>
            <a:off x="1405763" y="362178"/>
            <a:ext cx="4382770" cy="527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LIFE INSURANCE POLICY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REVIEW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lang="en-US" sz="1200" dirty="0">
                <a:solidFill>
                  <a:srgbClr val="FFFFFF"/>
                </a:solidFill>
                <a:latin typeface="Calibri"/>
                <a:cs typeface="Calibri"/>
              </a:rPr>
              <a:t>CONSUMER MARKETING MATERIAL / PRINT ORDER FORM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1384C8-A638-4466-ADAE-522F01F93FAB}"/>
              </a:ext>
            </a:extLst>
          </p:cNvPr>
          <p:cNvSpPr/>
          <p:nvPr/>
        </p:nvSpPr>
        <p:spPr>
          <a:xfrm>
            <a:off x="6702117" y="113237"/>
            <a:ext cx="787400" cy="794615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257D3E-3760-4D3F-ADED-58A4FF5906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883" y="126972"/>
            <a:ext cx="1053554" cy="1053554"/>
          </a:xfrm>
          <a:prstGeom prst="ellipse">
            <a:avLst/>
          </a:prstGeom>
          <a:ln w="25400" cap="rnd">
            <a:solidFill>
              <a:srgbClr val="0066FF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2E03A33-3049-4B73-91E6-806500406F04}"/>
              </a:ext>
            </a:extLst>
          </p:cNvPr>
          <p:cNvSpPr/>
          <p:nvPr/>
        </p:nvSpPr>
        <p:spPr>
          <a:xfrm>
            <a:off x="6734201" y="6671179"/>
            <a:ext cx="305117" cy="2342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86BD361-B04C-4FF4-B37C-7EF2EE7181CD}"/>
              </a:ext>
            </a:extLst>
          </p:cNvPr>
          <p:cNvCxnSpPr>
            <a:cxnSpLocks/>
          </p:cNvCxnSpPr>
          <p:nvPr/>
        </p:nvCxnSpPr>
        <p:spPr>
          <a:xfrm flipV="1">
            <a:off x="-1" y="1491060"/>
            <a:ext cx="7772401" cy="2936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327320A-6128-41DC-B0B2-330A35CDE6AB}"/>
              </a:ext>
            </a:extLst>
          </p:cNvPr>
          <p:cNvCxnSpPr>
            <a:cxnSpLocks/>
          </p:cNvCxnSpPr>
          <p:nvPr/>
        </p:nvCxnSpPr>
        <p:spPr>
          <a:xfrm flipV="1">
            <a:off x="0" y="7840217"/>
            <a:ext cx="7772401" cy="2936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ject 37">
            <a:extLst>
              <a:ext uri="{FF2B5EF4-FFF2-40B4-BE49-F238E27FC236}">
                <a16:creationId xmlns:a16="http://schemas.microsoft.com/office/drawing/2014/main" id="{275DC786-98E5-4EBF-B2BC-A38705DC0931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319750" y="9747220"/>
            <a:ext cx="4010660" cy="115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">
              <a:lnSpc>
                <a:spcPts val="865"/>
              </a:lnSpc>
            </a:pPr>
            <a:r>
              <a:rPr lang="en-US" dirty="0">
                <a:solidFill>
                  <a:schemeClr val="tx1"/>
                </a:solidFill>
              </a:rPr>
              <a:t>AIMCOR EIG </a:t>
            </a:r>
            <a:r>
              <a:rPr lang="en-US" spc="-5" dirty="0">
                <a:solidFill>
                  <a:schemeClr val="tx1"/>
                </a:solidFill>
              </a:rPr>
              <a:t>is </a:t>
            </a:r>
            <a:r>
              <a:rPr lang="en-US" dirty="0">
                <a:solidFill>
                  <a:schemeClr val="tx1"/>
                </a:solidFill>
              </a:rPr>
              <a:t>a </a:t>
            </a:r>
            <a:r>
              <a:rPr lang="en-US" spc="-5" dirty="0">
                <a:solidFill>
                  <a:schemeClr val="tx1"/>
                </a:solidFill>
              </a:rPr>
              <a:t>marketing division of </a:t>
            </a:r>
            <a:r>
              <a:rPr lang="en-US" dirty="0">
                <a:solidFill>
                  <a:schemeClr val="tx1"/>
                </a:solidFill>
              </a:rPr>
              <a:t>AIMCOR </a:t>
            </a:r>
            <a:r>
              <a:rPr lang="en-US" spc="-5" dirty="0">
                <a:solidFill>
                  <a:schemeClr val="tx1"/>
                </a:solidFill>
              </a:rPr>
              <a:t>Group,</a:t>
            </a:r>
            <a:r>
              <a:rPr lang="en-US" spc="20" dirty="0">
                <a:solidFill>
                  <a:schemeClr val="tx1"/>
                </a:solidFill>
              </a:rPr>
              <a:t> </a:t>
            </a:r>
            <a:r>
              <a:rPr lang="en-US" spc="-5" dirty="0">
                <a:solidFill>
                  <a:schemeClr val="tx1"/>
                </a:solidFill>
              </a:rPr>
              <a:t>LLC | </a:t>
            </a:r>
            <a:r>
              <a:rPr lang="en-US" spc="-130" dirty="0">
                <a:solidFill>
                  <a:schemeClr val="tx1"/>
                </a:solidFill>
              </a:rPr>
              <a:t> </a:t>
            </a:r>
            <a:r>
              <a:rPr lang="en-US" spc="-5" dirty="0">
                <a:solidFill>
                  <a:schemeClr val="tx1"/>
                </a:solidFill>
              </a:rPr>
              <a:t>All Rights Reserved</a:t>
            </a:r>
          </a:p>
        </p:txBody>
      </p:sp>
      <p:sp>
        <p:nvSpPr>
          <p:cNvPr id="32" name="object 38">
            <a:extLst>
              <a:ext uri="{FF2B5EF4-FFF2-40B4-BE49-F238E27FC236}">
                <a16:creationId xmlns:a16="http://schemas.microsoft.com/office/drawing/2014/main" id="{92BD50C1-5444-4657-B485-333F01C5DADA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5997804" y="9739525"/>
            <a:ext cx="149542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lang="en-US" dirty="0"/>
              <a:t> 0820 | </a:t>
            </a:r>
            <a:r>
              <a:rPr dirty="0"/>
              <a:t>Page </a:t>
            </a:r>
            <a:fld id="{81D60167-4931-47E6-BA6A-407CBD079E47}" type="slidenum">
              <a:rPr/>
              <a:t>2</a:t>
            </a:fld>
            <a:r>
              <a:rPr dirty="0"/>
              <a:t> </a:t>
            </a:r>
            <a:r>
              <a:rPr spc="-5" dirty="0"/>
              <a:t>of</a:t>
            </a:r>
            <a:r>
              <a:rPr lang="en-US" spc="-5" dirty="0"/>
              <a:t> </a:t>
            </a:r>
            <a:r>
              <a:rPr spc="-110" dirty="0"/>
              <a:t> </a:t>
            </a:r>
            <a:r>
              <a:rPr dirty="0"/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7F2ADA8-15F5-4E20-B697-08A19468FFC6}"/>
              </a:ext>
            </a:extLst>
          </p:cNvPr>
          <p:cNvSpPr txBox="1"/>
          <p:nvPr/>
        </p:nvSpPr>
        <p:spPr>
          <a:xfrm>
            <a:off x="243076" y="9502508"/>
            <a:ext cx="389823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dk1"/>
                </a:solidFill>
              </a:rPr>
              <a:t>For Financial Professional Use Only. Not intended for consumers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57DE426-F1D5-4097-B0E9-8B582443FC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185" y="9507650"/>
            <a:ext cx="1134057" cy="17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79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</TotalTime>
  <Words>868</Words>
  <Application>Microsoft Office PowerPoint</Application>
  <PresentationFormat>Custom</PresentationFormat>
  <Paragraphs>89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mverbos</dc:creator>
  <cp:lastModifiedBy>Marc Verbos</cp:lastModifiedBy>
  <cp:revision>10</cp:revision>
  <dcterms:created xsi:type="dcterms:W3CDTF">2020-07-29T11:37:47Z</dcterms:created>
  <dcterms:modified xsi:type="dcterms:W3CDTF">2020-08-25T17:26:46Z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2018-01-03T00:00:00Z</vt:filetime>
  </property>
  <property fmtid="{D5CDD505-2E9C-101B-9397-08002B2CF9AE}" pid="3" name="Creator">
    <vt:lpwstr>Acrobat PDFMaker 18 for PowerPoint</vt:lpwstr>
  </property>
  <property fmtid="{D5CDD505-2E9C-101B-9397-08002B2CF9AE}" pid="4" name="LastSaved">
    <vt:filetime>2020-07-29T00:00:00Z</vt:filetime>
  </property>
</Properties>
</file>