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7772400" cy="10058400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818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295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BE6049-ED27-4280-820E-4DDD3E2FA5E9}" type="datetimeFigureOut">
              <a:rPr lang="en-US" smtClean="0"/>
              <a:t>8/27/2020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257300"/>
            <a:ext cx="2622550" cy="339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77875" y="4840288"/>
            <a:ext cx="6216650" cy="39608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53575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402138" y="9553575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D989B-60D3-40A6-920E-B1E3DAA9EE7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842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8/27/2020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8/27/2020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8/27/2020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8/27/2020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315B12D-4529-4E6C-A04B-8A05DF35FBED}"/>
              </a:ext>
            </a:extLst>
          </p:cNvPr>
          <p:cNvSpPr/>
          <p:nvPr/>
        </p:nvSpPr>
        <p:spPr>
          <a:xfrm>
            <a:off x="1050031" y="166053"/>
            <a:ext cx="6335822" cy="800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bject 9">
            <a:extLst>
              <a:ext uri="{FF2B5EF4-FFF2-40B4-BE49-F238E27FC236}">
                <a16:creationId xmlns:a16="http://schemas.microsoft.com/office/drawing/2014/main" id="{57E4BA22-1C79-4A73-ADC0-2B3A1AB14019}"/>
              </a:ext>
            </a:extLst>
          </p:cNvPr>
          <p:cNvSpPr txBox="1"/>
          <p:nvPr/>
        </p:nvSpPr>
        <p:spPr>
          <a:xfrm>
            <a:off x="1374153" y="296281"/>
            <a:ext cx="4382770" cy="5180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LIFE INSURANCE POLICY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REVIEW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lang="en-US" sz="1200" cap="all" dirty="0">
                <a:solidFill>
                  <a:srgbClr val="FFFFFF"/>
                </a:solidFill>
                <a:latin typeface="Calibri"/>
                <a:cs typeface="Calibri"/>
              </a:rPr>
              <a:t>EXISTING COVERAGE AND ALTERNATIVE CONSIDERATIONS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3D8E214-0862-403A-833B-939BCE82495D}"/>
              </a:ext>
            </a:extLst>
          </p:cNvPr>
          <p:cNvSpPr/>
          <p:nvPr/>
        </p:nvSpPr>
        <p:spPr>
          <a:xfrm>
            <a:off x="6670507" y="47340"/>
            <a:ext cx="787400" cy="794615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21AB331-6A58-4CB7-8B3C-0230256EA3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273" y="61075"/>
            <a:ext cx="1053554" cy="1053554"/>
          </a:xfrm>
          <a:prstGeom prst="ellipse">
            <a:avLst/>
          </a:prstGeom>
          <a:ln w="25400" cap="rnd">
            <a:solidFill>
              <a:srgbClr val="0066FF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1B2DEAE-84A6-4F16-B002-5F088306BB79}"/>
              </a:ext>
            </a:extLst>
          </p:cNvPr>
          <p:cNvSpPr/>
          <p:nvPr/>
        </p:nvSpPr>
        <p:spPr>
          <a:xfrm>
            <a:off x="4724400" y="1037875"/>
            <a:ext cx="263671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b="1" cap="all" dirty="0"/>
              <a:t>SIDE-BY-SIDE SUMMARY 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76786AB-1C0C-4E1B-A0C9-9FEABF82EC6E}"/>
              </a:ext>
            </a:extLst>
          </p:cNvPr>
          <p:cNvCxnSpPr>
            <a:cxnSpLocks/>
          </p:cNvCxnSpPr>
          <p:nvPr/>
        </p:nvCxnSpPr>
        <p:spPr>
          <a:xfrm>
            <a:off x="2886198" y="1383973"/>
            <a:ext cx="4470920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object 4">
            <a:extLst>
              <a:ext uri="{FF2B5EF4-FFF2-40B4-BE49-F238E27FC236}">
                <a16:creationId xmlns:a16="http://schemas.microsoft.com/office/drawing/2014/main" id="{66B489C7-0040-4BCB-9F24-F5EDFA9D22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164107"/>
              </p:ext>
            </p:extLst>
          </p:nvPr>
        </p:nvGraphicFramePr>
        <p:xfrm>
          <a:off x="415483" y="1447764"/>
          <a:ext cx="6943548" cy="1402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13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0031">
                  <a:extLst>
                    <a:ext uri="{9D8B030D-6E8A-4147-A177-3AD203B41FA5}">
                      <a16:colId xmlns:a16="http://schemas.microsoft.com/office/drawing/2014/main" val="3520815914"/>
                    </a:ext>
                  </a:extLst>
                </a:gridCol>
              </a:tblGrid>
              <a:tr h="182880">
                <a:tc gridSpan="2">
                  <a:txBody>
                    <a:bodyPr/>
                    <a:lstStyle/>
                    <a:p>
                      <a:pPr marL="85725" marR="0" lvl="0" indent="84138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r>
                        <a:rPr lang="en-US" sz="1100" spc="0" baseline="0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GENERAL INFORMATION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398753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85725" marR="0" lvl="0" indent="-33338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r>
                        <a:rPr lang="en-US" sz="1100" dirty="0"/>
                        <a:t>Client / Insured Name: __________________________________________________________________________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6760651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60325" marR="165735" lvl="0" indent="-7938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dirty="0"/>
                        <a:t>Financial Professional: ___________________________________________________________________________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83353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2700" marR="165735" indent="39688"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</a:pPr>
                      <a:r>
                        <a:rPr lang="en-US" sz="1100" i="0" spc="-5" dirty="0">
                          <a:cs typeface="Arial"/>
                        </a:rPr>
                        <a:t>Date Prepared: _____/_____/_____________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0" marR="165735" indent="47625"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</a:pPr>
                      <a:r>
                        <a:rPr lang="en-US" sz="900" i="1" spc="-5" dirty="0">
                          <a:cs typeface="Arial"/>
                        </a:rPr>
                        <a:t>(insurance policies should be reviewed on an annual basis and a copy of this report kept in the client’s and representative’s files)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6784298"/>
                  </a:ext>
                </a:extLst>
              </a:tr>
              <a:tr h="182880">
                <a:tc gridSpan="2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5" dirty="0">
                          <a:solidFill>
                            <a:schemeClr val="bg1"/>
                          </a:solidFill>
                          <a:cs typeface="Arial"/>
                        </a:rPr>
                        <a:t>CLIENT’S CURRENT OBJECTIVES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268720"/>
                  </a:ext>
                </a:extLst>
              </a:tr>
            </a:tbl>
          </a:graphicData>
        </a:graphic>
      </p:graphicFrame>
      <p:graphicFrame>
        <p:nvGraphicFramePr>
          <p:cNvPr id="10" name="object 4">
            <a:extLst>
              <a:ext uri="{FF2B5EF4-FFF2-40B4-BE49-F238E27FC236}">
                <a16:creationId xmlns:a16="http://schemas.microsoft.com/office/drawing/2014/main" id="{1362C437-B780-483B-9E05-87AF067612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403503"/>
              </p:ext>
            </p:extLst>
          </p:nvPr>
        </p:nvGraphicFramePr>
        <p:xfrm>
          <a:off x="415281" y="2849844"/>
          <a:ext cx="6941636" cy="6659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37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88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07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6414">
                <a:tc>
                  <a:txBody>
                    <a:bodyPr/>
                    <a:lstStyle/>
                    <a:p>
                      <a:pPr marL="65088" lvl="0" indent="539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Lower</a:t>
                      </a:r>
                      <a:r>
                        <a:rPr sz="1000" spc="-6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spc="-5" dirty="0">
                          <a:latin typeface="+mn-lt"/>
                          <a:cs typeface="Arial"/>
                        </a:rPr>
                        <a:t>Premiums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108">
                      <a:noFill/>
                      <a:prstDash val="soli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108">
                      <a:noFill/>
                      <a:prstDash val="soli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Guaranteed Death Benefit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(Estate </a:t>
                      </a:r>
                      <a:r>
                        <a:rPr sz="1000" i="1" dirty="0">
                          <a:latin typeface="+mn-lt"/>
                          <a:cs typeface="Arial"/>
                        </a:rPr>
                        <a:t>/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Legacy</a:t>
                      </a:r>
                      <a:r>
                        <a:rPr sz="1000" i="1" spc="4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Planning)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108">
                      <a:noFill/>
                      <a:prstDash val="soli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108">
                      <a:noFill/>
                      <a:prstDash val="soli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925">
                <a:tc>
                  <a:txBody>
                    <a:bodyPr/>
                    <a:lstStyle/>
                    <a:p>
                      <a:pPr marL="65088" lvl="0" indent="539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Stop Premium Payments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(Paid up Death</a:t>
                      </a:r>
                      <a:r>
                        <a:rPr sz="1000" i="1" spc="3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Benefit)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50"/>
                        </a:spcBef>
                        <a:tabLst>
                          <a:tab pos="2588895" algn="l"/>
                        </a:tabLst>
                      </a:pPr>
                      <a:r>
                        <a:rPr sz="1000" dirty="0">
                          <a:latin typeface="+mn-lt"/>
                          <a:cs typeface="Arial"/>
                        </a:rPr>
                        <a:t>Increase </a:t>
                      </a:r>
                      <a:r>
                        <a:rPr sz="1000" spc="-5" dirty="0">
                          <a:latin typeface="+mn-lt"/>
                          <a:cs typeface="Arial"/>
                        </a:rPr>
                        <a:t>Death Benefit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(desired</a:t>
                      </a:r>
                      <a:r>
                        <a:rPr sz="1000" i="1" spc="5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amount:</a:t>
                      </a:r>
                      <a:r>
                        <a:rPr sz="1000" i="1" spc="15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dirty="0">
                          <a:latin typeface="+mn-lt"/>
                          <a:cs typeface="Arial"/>
                        </a:rPr>
                        <a:t>$</a:t>
                      </a:r>
                      <a:r>
                        <a:rPr sz="1000" i="1" u="sng" dirty="0">
                          <a:latin typeface="+mn-lt"/>
                          <a:cs typeface="Arial"/>
                        </a:rPr>
                        <a:t> </a:t>
                      </a:r>
                      <a:r>
                        <a:rPr lang="en-US" sz="1000" i="1" u="sng" dirty="0">
                          <a:latin typeface="+mn-lt"/>
                          <a:cs typeface="Arial"/>
                        </a:rPr>
                        <a:t>_______</a:t>
                      </a:r>
                      <a:r>
                        <a:rPr sz="1000" i="1" u="sng" dirty="0">
                          <a:latin typeface="+mn-lt"/>
                          <a:cs typeface="Arial"/>
                        </a:rPr>
                        <a:t>	</a:t>
                      </a:r>
                      <a:r>
                        <a:rPr lang="en-US" sz="1000" i="1" u="sng" dirty="0">
                          <a:latin typeface="+mn-lt"/>
                          <a:cs typeface="Arial"/>
                        </a:rPr>
                        <a:t>_____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619">
                <a:tc>
                  <a:txBody>
                    <a:bodyPr/>
                    <a:lstStyle/>
                    <a:p>
                      <a:pPr marL="65088" lvl="0" indent="539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Cash Value Accumulation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(Retirement</a:t>
                      </a:r>
                      <a:r>
                        <a:rPr sz="1000" i="1" spc="25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Planning)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Living Benefits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(Long-Term Care </a:t>
                      </a:r>
                      <a:r>
                        <a:rPr sz="1000" i="1" dirty="0">
                          <a:latin typeface="+mn-lt"/>
                          <a:cs typeface="Arial"/>
                        </a:rPr>
                        <a:t>/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Chronic</a:t>
                      </a:r>
                      <a:r>
                        <a:rPr sz="1000" i="1" spc="1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dirty="0">
                          <a:latin typeface="+mn-lt"/>
                          <a:cs typeface="Arial"/>
                        </a:rPr>
                        <a:t>Illness)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" name="object 10">
            <a:extLst>
              <a:ext uri="{FF2B5EF4-FFF2-40B4-BE49-F238E27FC236}">
                <a16:creationId xmlns:a16="http://schemas.microsoft.com/office/drawing/2014/main" id="{1ABD7946-ECA0-4C45-A8BF-E54711FFAF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247207"/>
              </p:ext>
            </p:extLst>
          </p:nvPr>
        </p:nvGraphicFramePr>
        <p:xfrm>
          <a:off x="421871" y="3515802"/>
          <a:ext cx="6935045" cy="52494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35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7158">
                  <a:extLst>
                    <a:ext uri="{9D8B030D-6E8A-4147-A177-3AD203B41FA5}">
                      <a16:colId xmlns:a16="http://schemas.microsoft.com/office/drawing/2014/main" val="1151292498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105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Category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46355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192">
                      <a:noFill/>
                      <a:prstDash val="soli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105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Existing</a:t>
                      </a:r>
                      <a:r>
                        <a:rPr sz="1050" b="1" spc="-7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Policy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46355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192">
                      <a:noFill/>
                      <a:prstDash val="soli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105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Alternative</a:t>
                      </a:r>
                      <a:r>
                        <a:rPr lang="en-US" sz="105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Consideration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46355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192">
                      <a:noFill/>
                      <a:prstDash val="soli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1100" i="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Company: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7625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Product: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Underwriting</a:t>
                      </a:r>
                      <a:r>
                        <a:rPr sz="1100" i="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Class: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Death</a:t>
                      </a:r>
                      <a:r>
                        <a:rPr sz="1100" i="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Benefit: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Planned</a:t>
                      </a:r>
                      <a:r>
                        <a:rPr sz="1100" i="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Premium: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Surrender</a:t>
                      </a:r>
                      <a:r>
                        <a:rPr sz="1100" i="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Value: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100" i="0" dirty="0">
                          <a:latin typeface="Calibri"/>
                          <a:cs typeface="Calibri"/>
                        </a:rPr>
                        <a:t>Cost</a:t>
                      </a:r>
                      <a:r>
                        <a:rPr sz="1100" i="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Basis: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Loan: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Guaranteed Coverage</a:t>
                      </a:r>
                      <a:r>
                        <a:rPr sz="1100" i="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Period: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  <a:tabLst>
                          <a:tab pos="1477645" algn="l"/>
                        </a:tabLst>
                      </a:pPr>
                      <a:r>
                        <a:rPr sz="1100" i="0" dirty="0">
                          <a:latin typeface="Calibri"/>
                          <a:cs typeface="Calibri"/>
                        </a:rPr>
                        <a:t>Cash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Value </a:t>
                      </a:r>
                      <a:r>
                        <a:rPr sz="1100" i="0" spc="5" dirty="0">
                          <a:latin typeface="Calibri"/>
                          <a:cs typeface="Calibri"/>
                        </a:rPr>
                        <a:t>@</a:t>
                      </a:r>
                      <a:r>
                        <a:rPr sz="1100" i="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dirty="0">
                          <a:latin typeface="Calibri"/>
                          <a:cs typeface="Calibri"/>
                        </a:rPr>
                        <a:t>Age</a:t>
                      </a:r>
                      <a:r>
                        <a:rPr lang="en-US" sz="1100" i="0" u="sng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100" i="0" u="none" spc="-10" dirty="0">
                          <a:latin typeface="Calibri"/>
                          <a:cs typeface="Calibri"/>
                        </a:rPr>
                        <a:t>: ____________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7945" lvl="0" algn="l">
                        <a:lnSpc>
                          <a:spcPct val="100000"/>
                        </a:lnSpc>
                        <a:spcBef>
                          <a:spcPts val="390"/>
                        </a:spcBef>
                        <a:tabLst>
                          <a:tab pos="1631314" algn="l"/>
                        </a:tabLst>
                      </a:pPr>
                      <a:r>
                        <a:rPr sz="1100" i="0" spc="-5" dirty="0">
                          <a:latin typeface="Calibri"/>
                          <a:cs typeface="Calibri"/>
                        </a:rPr>
                        <a:t>Death Benefit </a:t>
                      </a:r>
                      <a:r>
                        <a:rPr sz="1100" i="0" spc="5" dirty="0">
                          <a:latin typeface="Calibri"/>
                          <a:cs typeface="Calibri"/>
                        </a:rPr>
                        <a:t>@</a:t>
                      </a:r>
                      <a:r>
                        <a:rPr sz="1100" i="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i="0" spc="-5" dirty="0">
                          <a:latin typeface="Calibri"/>
                          <a:cs typeface="Calibri"/>
                        </a:rPr>
                        <a:t>Age</a:t>
                      </a:r>
                      <a:r>
                        <a:rPr sz="1100" i="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100" i="0" u="none" spc="5" dirty="0">
                          <a:latin typeface="Calibri"/>
                          <a:cs typeface="Calibri"/>
                        </a:rPr>
                        <a:t>: ___________</a:t>
                      </a:r>
                      <a:endParaRPr sz="1100" i="0" dirty="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4320">
                <a:tc gridSpan="2"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90"/>
                        </a:spcBef>
                        <a:tabLst>
                          <a:tab pos="1631314" algn="l"/>
                        </a:tabLst>
                      </a:pPr>
                      <a:r>
                        <a:rPr lang="en-US" sz="1050" b="0" i="0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Side by Side Comparison of Specific Policy Benefits</a:t>
                      </a:r>
                      <a:r>
                        <a:rPr lang="en-US" sz="1050" b="0" i="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900" b="0" i="1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(if applicable based on stated objectives above)</a:t>
                      </a: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192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i="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Existing</a:t>
                      </a:r>
                      <a:endParaRPr sz="1050" i="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i="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Alternative</a:t>
                      </a:r>
                      <a:endParaRPr sz="1050" i="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969257"/>
                  </a:ext>
                </a:extLst>
              </a:tr>
              <a:tr h="256032">
                <a:tc gridSpan="2"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90"/>
                        </a:spcBef>
                        <a:tabLst>
                          <a:tab pos="1631314" algn="l"/>
                        </a:tabLst>
                      </a:pPr>
                      <a:r>
                        <a:rPr lang="en-US" sz="1100" i="0" dirty="0">
                          <a:latin typeface="+mn-lt"/>
                          <a:cs typeface="Calibri"/>
                        </a:rPr>
                        <a:t>Death benefit guaranteed to or beyond average life expectancy</a:t>
                      </a: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6175615"/>
                  </a:ext>
                </a:extLst>
              </a:tr>
              <a:tr h="256032">
                <a:tc gridSpan="2"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90"/>
                        </a:spcBef>
                        <a:tabLst>
                          <a:tab pos="1631314" algn="l"/>
                        </a:tabLst>
                      </a:pPr>
                      <a:r>
                        <a:rPr lang="en-US" sz="1100" i="0" dirty="0">
                          <a:latin typeface="+mn-lt"/>
                          <a:cs typeface="Calibri"/>
                        </a:rPr>
                        <a:t>Death Benefit can be accelerated during life for long-term care expenses</a:t>
                      </a: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273136"/>
                  </a:ext>
                </a:extLst>
              </a:tr>
              <a:tr h="256032">
                <a:tc gridSpan="2"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90"/>
                        </a:spcBef>
                        <a:tabLst>
                          <a:tab pos="1631314" algn="l"/>
                        </a:tabLst>
                      </a:pPr>
                      <a:r>
                        <a:rPr lang="en-US" sz="1100" i="0" dirty="0">
                          <a:latin typeface="+mn-lt"/>
                          <a:cs typeface="Calibri"/>
                        </a:rPr>
                        <a:t>Policy provides flexible premium options if needed</a:t>
                      </a: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7617348"/>
                  </a:ext>
                </a:extLst>
              </a:tr>
              <a:tr h="256032">
                <a:tc gridSpan="2">
                  <a:txBody>
                    <a:bodyPr/>
                    <a:lstStyle/>
                    <a:p>
                      <a:pPr marL="67945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3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631314" algn="l"/>
                        </a:tabLst>
                        <a:defRPr/>
                      </a:pPr>
                      <a:r>
                        <a:rPr lang="en-US" sz="1100" spc="-5" dirty="0">
                          <a:latin typeface="+mn-lt"/>
                          <a:cs typeface="Calibri"/>
                        </a:rPr>
                        <a:t>Policy has a waiver of premium option in </a:t>
                      </a:r>
                      <a:r>
                        <a:rPr lang="en-US" sz="1100" spc="-10" dirty="0">
                          <a:latin typeface="+mn-lt"/>
                          <a:cs typeface="Calibri"/>
                        </a:rPr>
                        <a:t>case </a:t>
                      </a:r>
                      <a:r>
                        <a:rPr lang="en-US" sz="1100" spc="-5" dirty="0">
                          <a:latin typeface="+mn-lt"/>
                          <a:cs typeface="Calibri"/>
                        </a:rPr>
                        <a:t>of</a:t>
                      </a:r>
                      <a:r>
                        <a:rPr lang="en-US" sz="1100" spc="5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-5" dirty="0">
                          <a:latin typeface="+mn-lt"/>
                          <a:cs typeface="Calibri"/>
                        </a:rPr>
                        <a:t>disability</a:t>
                      </a:r>
                      <a:endParaRPr lang="en-US" sz="1100" dirty="0">
                        <a:latin typeface="+mn-lt"/>
                        <a:cs typeface="Calibri"/>
                      </a:endParaRP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2411680"/>
                  </a:ext>
                </a:extLst>
              </a:tr>
              <a:tr h="274320">
                <a:tc gridSpan="4">
                  <a:txBody>
                    <a:bodyPr/>
                    <a:lstStyle/>
                    <a:p>
                      <a:pPr marL="67945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3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631314" algn="l"/>
                        </a:tabLst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Additional Comments / Notes (if applicable)</a:t>
                      </a: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192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050" i="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192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6361820"/>
                  </a:ext>
                </a:extLst>
              </a:tr>
              <a:tr h="274320">
                <a:tc gridSpan="4">
                  <a:txBody>
                    <a:bodyPr/>
                    <a:lstStyle/>
                    <a:p>
                      <a:pPr marL="67945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3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631314" algn="l"/>
                        </a:tabLst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____________________________________________________________________________________________________________________________________________________________________________________________________</a:t>
                      </a:r>
                    </a:p>
                  </a:txBody>
                  <a:tcPr marL="0" marR="0" marT="4953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604166"/>
                  </a:ext>
                </a:extLst>
              </a:tr>
            </a:tbl>
          </a:graphicData>
        </a:graphic>
      </p:graphicFrame>
      <p:sp>
        <p:nvSpPr>
          <p:cNvPr id="18" name="object 4">
            <a:extLst>
              <a:ext uri="{FF2B5EF4-FFF2-40B4-BE49-F238E27FC236}">
                <a16:creationId xmlns:a16="http://schemas.microsoft.com/office/drawing/2014/main" id="{A1E92056-DAA4-4AB0-9835-138C0902F925}"/>
              </a:ext>
            </a:extLst>
          </p:cNvPr>
          <p:cNvSpPr/>
          <p:nvPr/>
        </p:nvSpPr>
        <p:spPr>
          <a:xfrm>
            <a:off x="11986" y="9152456"/>
            <a:ext cx="7743825" cy="3175"/>
          </a:xfrm>
          <a:custGeom>
            <a:avLst/>
            <a:gdLst/>
            <a:ahLst/>
            <a:cxnLst/>
            <a:rect l="l" t="t" r="r" b="b"/>
            <a:pathLst>
              <a:path w="7743825" h="3175">
                <a:moveTo>
                  <a:pt x="0" y="2808"/>
                </a:moveTo>
                <a:lnTo>
                  <a:pt x="7743443" y="0"/>
                </a:lnTo>
              </a:path>
            </a:pathLst>
          </a:custGeom>
          <a:ln w="3175">
            <a:solidFill>
              <a:srgbClr val="DADAD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1FA3971-2872-447D-BA5B-9EF8653EBBF4}"/>
              </a:ext>
            </a:extLst>
          </p:cNvPr>
          <p:cNvSpPr txBox="1"/>
          <p:nvPr/>
        </p:nvSpPr>
        <p:spPr>
          <a:xfrm>
            <a:off x="2973736" y="8931897"/>
            <a:ext cx="451771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900" b="1" dirty="0">
                <a:solidFill>
                  <a:schemeClr val="dk1"/>
                </a:solidFill>
              </a:rPr>
              <a:t>Approved for consumer use </a:t>
            </a:r>
            <a:r>
              <a:rPr lang="en-US" sz="900" dirty="0">
                <a:solidFill>
                  <a:schemeClr val="dk1"/>
                </a:solidFill>
              </a:rPr>
              <a:t>under the guidance of a financial professional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A899337-CBD6-498E-83D5-E54FCB104483}"/>
              </a:ext>
            </a:extLst>
          </p:cNvPr>
          <p:cNvSpPr/>
          <p:nvPr/>
        </p:nvSpPr>
        <p:spPr>
          <a:xfrm>
            <a:off x="270408" y="9169827"/>
            <a:ext cx="72269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lang="en-US" sz="700" spc="20" dirty="0">
                <a:solidFill>
                  <a:srgbClr val="231F20"/>
                </a:solidFill>
                <a:cs typeface="Tahoma"/>
              </a:rPr>
              <a:t>M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ost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insurance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policies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contain exclusions, </a:t>
            </a:r>
            <a:r>
              <a:rPr lang="en-US" sz="700" spc="5" dirty="0">
                <a:solidFill>
                  <a:srgbClr val="231F20"/>
                </a:solidFill>
                <a:cs typeface="Tahoma"/>
              </a:rPr>
              <a:t>limitations,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reductions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of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benefits,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and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terms 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for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keeping them </a:t>
            </a:r>
            <a:r>
              <a:rPr lang="en-US" sz="700" spc="20" dirty="0">
                <a:solidFill>
                  <a:srgbClr val="231F20"/>
                </a:solidFill>
                <a:cs typeface="Tahoma"/>
              </a:rPr>
              <a:t>in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force. Ask y</a:t>
            </a:r>
            <a:r>
              <a:rPr lang="en-US" sz="700" spc="-40" dirty="0">
                <a:solidFill>
                  <a:srgbClr val="231F20"/>
                </a:solidFill>
                <a:cs typeface="Tahoma"/>
              </a:rPr>
              <a:t>our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financial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professional to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provide </a:t>
            </a:r>
            <a:r>
              <a:rPr lang="en-US" sz="700" spc="-35" dirty="0">
                <a:solidFill>
                  <a:srgbClr val="231F20"/>
                </a:solidFill>
                <a:cs typeface="Tahoma"/>
              </a:rPr>
              <a:t>you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with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costs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and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complete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5" dirty="0">
                <a:solidFill>
                  <a:srgbClr val="231F20"/>
                </a:solidFill>
                <a:cs typeface="Tahoma"/>
              </a:rPr>
              <a:t>details.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Guarantees </a:t>
            </a:r>
            <a:r>
              <a:rPr lang="en-US" sz="700" spc="-30" dirty="0">
                <a:solidFill>
                  <a:srgbClr val="231F20"/>
                </a:solidFill>
                <a:cs typeface="Tahoma"/>
              </a:rPr>
              <a:t>are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based 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on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the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claims-paying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ability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of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the </a:t>
            </a:r>
            <a:r>
              <a:rPr lang="en-US" sz="700" spc="5" dirty="0">
                <a:solidFill>
                  <a:srgbClr val="231F20"/>
                </a:solidFill>
                <a:cs typeface="Tahoma"/>
              </a:rPr>
              <a:t>issuing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insurance 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company. AIMCOR EIG is a division of AIMCOR Group, LLC. AIMCOR Group, LLC is not an insurer and does not issue contracts for coverage.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This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material </a:t>
            </a:r>
            <a:r>
              <a:rPr lang="en-US" sz="700" spc="20" dirty="0">
                <a:solidFill>
                  <a:srgbClr val="231F20"/>
                </a:solidFill>
                <a:cs typeface="Tahoma"/>
              </a:rPr>
              <a:t>is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being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provided 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for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informational </a:t>
            </a:r>
            <a:r>
              <a:rPr lang="en-US" sz="700" spc="-40" dirty="0">
                <a:solidFill>
                  <a:srgbClr val="231F20"/>
                </a:solidFill>
                <a:cs typeface="Tahoma"/>
              </a:rPr>
              <a:t>or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educational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purposes only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and 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does not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take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into account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the</a:t>
            </a:r>
            <a:r>
              <a:rPr lang="en-US" sz="700" spc="-17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investment objectives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40" dirty="0">
                <a:solidFill>
                  <a:srgbClr val="231F20"/>
                </a:solidFill>
                <a:cs typeface="Tahoma"/>
              </a:rPr>
              <a:t>or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financial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situation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of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30" dirty="0">
                <a:solidFill>
                  <a:srgbClr val="231F20"/>
                </a:solidFill>
                <a:cs typeface="Tahoma"/>
              </a:rPr>
              <a:t>any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15" dirty="0">
                <a:solidFill>
                  <a:srgbClr val="231F20"/>
                </a:solidFill>
                <a:cs typeface="Tahoma"/>
              </a:rPr>
              <a:t>client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40" dirty="0">
                <a:solidFill>
                  <a:srgbClr val="231F20"/>
                </a:solidFill>
                <a:cs typeface="Tahoma"/>
              </a:rPr>
              <a:t>or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prospective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clients</a:t>
            </a:r>
            <a:r>
              <a:rPr lang="en-US" sz="700" b="1" spc="10" dirty="0">
                <a:solidFill>
                  <a:srgbClr val="231F20"/>
                </a:solidFill>
                <a:cs typeface="Tahoma"/>
              </a:rPr>
              <a:t>.</a:t>
            </a:r>
            <a:r>
              <a:rPr lang="en-US" sz="700" b="1" spc="-160" dirty="0">
                <a:solidFill>
                  <a:srgbClr val="231F20"/>
                </a:solidFill>
                <a:cs typeface="Tahoma"/>
              </a:rPr>
              <a:t>  </a:t>
            </a:r>
            <a:r>
              <a:rPr lang="en-US" sz="700" b="1" spc="-20" dirty="0">
                <a:solidFill>
                  <a:srgbClr val="231F20"/>
                </a:solidFill>
                <a:cs typeface="Tahoma"/>
              </a:rPr>
              <a:t>The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5" dirty="0">
                <a:solidFill>
                  <a:srgbClr val="231F20"/>
                </a:solidFill>
                <a:cs typeface="Tahoma"/>
              </a:rPr>
              <a:t>information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20" dirty="0">
                <a:solidFill>
                  <a:srgbClr val="231F20"/>
                </a:solidFill>
                <a:cs typeface="Tahoma"/>
              </a:rPr>
              <a:t>is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20" dirty="0">
                <a:solidFill>
                  <a:srgbClr val="231F20"/>
                </a:solidFill>
                <a:cs typeface="Tahoma"/>
              </a:rPr>
              <a:t>not </a:t>
            </a:r>
            <a:r>
              <a:rPr lang="en-US" sz="700" b="1" spc="-5" dirty="0">
                <a:solidFill>
                  <a:srgbClr val="231F20"/>
                </a:solidFill>
                <a:cs typeface="Tahoma"/>
              </a:rPr>
              <a:t>intended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15" dirty="0">
                <a:solidFill>
                  <a:srgbClr val="231F20"/>
                </a:solidFill>
                <a:cs typeface="Tahoma"/>
              </a:rPr>
              <a:t>as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10" dirty="0">
                <a:solidFill>
                  <a:srgbClr val="231F20"/>
                </a:solidFill>
                <a:cs typeface="Tahoma"/>
              </a:rPr>
              <a:t>investment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5" dirty="0">
                <a:solidFill>
                  <a:srgbClr val="231F20"/>
                </a:solidFill>
                <a:cs typeface="Tahoma"/>
              </a:rPr>
              <a:t>advice</a:t>
            </a:r>
            <a:r>
              <a:rPr lang="en-US" sz="700" b="1" spc="-20" dirty="0">
                <a:solidFill>
                  <a:srgbClr val="231F20"/>
                </a:solidFill>
                <a:cs typeface="Tahoma"/>
              </a:rPr>
              <a:t> </a:t>
            </a:r>
            <a:endParaRPr lang="en-US" sz="700" b="1" dirty="0"/>
          </a:p>
        </p:txBody>
      </p:sp>
      <p:sp>
        <p:nvSpPr>
          <p:cNvPr id="21" name="object 37">
            <a:extLst>
              <a:ext uri="{FF2B5EF4-FFF2-40B4-BE49-F238E27FC236}">
                <a16:creationId xmlns:a16="http://schemas.microsoft.com/office/drawing/2014/main" id="{B6D1D403-4FE8-4A5F-9E50-02A7D2C67C6F}"/>
              </a:ext>
            </a:extLst>
          </p:cNvPr>
          <p:cNvSpPr txBox="1">
            <a:spLocks/>
          </p:cNvSpPr>
          <p:nvPr/>
        </p:nvSpPr>
        <p:spPr>
          <a:xfrm>
            <a:off x="376708" y="9696222"/>
            <a:ext cx="4010660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4130">
              <a:lnSpc>
                <a:spcPts val="865"/>
              </a:lnSpc>
            </a:pPr>
            <a:r>
              <a:rPr lang="en-US" sz="700">
                <a:solidFill>
                  <a:schemeClr val="bg1">
                    <a:lumMod val="50000"/>
                  </a:schemeClr>
                </a:solidFill>
              </a:rPr>
              <a:t>AIMCOR EIG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is </a:t>
            </a:r>
            <a:r>
              <a:rPr lang="en-US" sz="700">
                <a:solidFill>
                  <a:schemeClr val="bg1">
                    <a:lumMod val="50000"/>
                  </a:schemeClr>
                </a:solidFill>
              </a:rPr>
              <a:t>a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marketing division of </a:t>
            </a:r>
            <a:r>
              <a:rPr lang="en-US" sz="700">
                <a:solidFill>
                  <a:schemeClr val="bg1">
                    <a:lumMod val="50000"/>
                  </a:schemeClr>
                </a:solidFill>
              </a:rPr>
              <a:t>AIMCOR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Group,</a:t>
            </a:r>
            <a:r>
              <a:rPr lang="en-US" sz="700" spc="2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LLC | </a:t>
            </a:r>
            <a:r>
              <a:rPr lang="en-US" sz="700" spc="-13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All Rights Reserved</a:t>
            </a:r>
          </a:p>
          <a:p>
            <a:pPr marL="24130">
              <a:lnSpc>
                <a:spcPts val="865"/>
              </a:lnSpc>
            </a:pPr>
            <a:r>
              <a:rPr lang="en-US" sz="700" spc="-5"/>
              <a:t>0820 | </a:t>
            </a:r>
            <a:r>
              <a:rPr lang="en-US" sz="700" cap="all" spc="-5"/>
              <a:t>Individual Planning Solutions </a:t>
            </a:r>
            <a:endParaRPr lang="en-US" sz="700" cap="all" spc="-5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95803F7-AA59-448A-B68D-6D3EDD0D77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713" y="9656459"/>
            <a:ext cx="1086979" cy="1719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563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</TotalTime>
  <Words>353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mverbos</dc:creator>
  <cp:lastModifiedBy>Marc Verbos</cp:lastModifiedBy>
  <cp:revision>18</cp:revision>
  <dcterms:created xsi:type="dcterms:W3CDTF">2020-07-29T13:28:33Z</dcterms:created>
  <dcterms:modified xsi:type="dcterms:W3CDTF">2020-08-27T17:30:54Z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2017-12-22T00:00:00Z</vt:filetime>
  </property>
  <property fmtid="{D5CDD505-2E9C-101B-9397-08002B2CF9AE}" pid="3" name="Creator">
    <vt:lpwstr>Acrobat PDFMaker 18 for Word</vt:lpwstr>
  </property>
  <property fmtid="{D5CDD505-2E9C-101B-9397-08002B2CF9AE}" pid="4" name="LastSaved">
    <vt:filetime>2020-07-29T00:00:00Z</vt:filetime>
  </property>
</Properties>
</file>